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oboto Slab"/>
      <p:regular r:id="rId27"/>
      <p:bold r:id="rId28"/>
    </p:embeddedFont>
    <p:embeddedFont>
      <p:font typeface="Nanum Gothic"/>
      <p:regular r:id="rId29"/>
      <p:bold r:id="rId30"/>
    </p:embeddedFont>
    <p:embeddedFont>
      <p:font typeface="Roboto Mono"/>
      <p:regular r:id="rId31"/>
      <p:bold r:id="rId32"/>
      <p:italic r:id="rId33"/>
      <p:boldItalic r:id="rId34"/>
    </p:embeddedFont>
    <p:embeddedFont>
      <p:font typeface="Merriweather"/>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Slab-bold.fntdata"/><Relationship Id="rId27" Type="http://schemas.openxmlformats.org/officeDocument/2006/relationships/font" Target="fonts/RobotoSlab-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anumGothic-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Mono-regular.fntdata"/><Relationship Id="rId30" Type="http://schemas.openxmlformats.org/officeDocument/2006/relationships/font" Target="fonts/NanumGothic-bold.fntdata"/><Relationship Id="rId11" Type="http://schemas.openxmlformats.org/officeDocument/2006/relationships/slide" Target="slides/slide6.xml"/><Relationship Id="rId33" Type="http://schemas.openxmlformats.org/officeDocument/2006/relationships/font" Target="fonts/RobotoMono-italic.fntdata"/><Relationship Id="rId10" Type="http://schemas.openxmlformats.org/officeDocument/2006/relationships/slide" Target="slides/slide5.xml"/><Relationship Id="rId32" Type="http://schemas.openxmlformats.org/officeDocument/2006/relationships/font" Target="fonts/RobotoMono-bold.fntdata"/><Relationship Id="rId13" Type="http://schemas.openxmlformats.org/officeDocument/2006/relationships/slide" Target="slides/slide8.xml"/><Relationship Id="rId35" Type="http://schemas.openxmlformats.org/officeDocument/2006/relationships/font" Target="fonts/Merriweather-regular.fntdata"/><Relationship Id="rId12" Type="http://schemas.openxmlformats.org/officeDocument/2006/relationships/slide" Target="slides/slide7.xml"/><Relationship Id="rId34" Type="http://schemas.openxmlformats.org/officeDocument/2006/relationships/font" Target="fonts/RobotoMono-boldItalic.fntdata"/><Relationship Id="rId15" Type="http://schemas.openxmlformats.org/officeDocument/2006/relationships/slide" Target="slides/slide10.xml"/><Relationship Id="rId37" Type="http://schemas.openxmlformats.org/officeDocument/2006/relationships/font" Target="fonts/Merriweather-italic.fntdata"/><Relationship Id="rId14" Type="http://schemas.openxmlformats.org/officeDocument/2006/relationships/slide" Target="slides/slide9.xml"/><Relationship Id="rId36" Type="http://schemas.openxmlformats.org/officeDocument/2006/relationships/font" Target="fonts/Merriweather-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Merriweather-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70e909036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70e909036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7f0cee4049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7f0cee4049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7f0cee4049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7f0cee4049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PROGRESS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7f0cf4550d_4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7f0cf4550d_4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7f0cee4049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7f0cee4049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g7f0cf4550d_4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7f0cf4550d_4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7f0cee404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7f0cee404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7f0cf4550d_4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7f0cf4550d_4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7f0cf4550d_4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7f0cf4550d_4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Google Shape;381;g70e909036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70e909036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Roboto Slab"/>
              <a:ea typeface="Roboto Slab"/>
              <a:cs typeface="Roboto Slab"/>
              <a:sym typeface="Roboto Slab"/>
            </a:endParaRPr>
          </a:p>
          <a:p>
            <a:pPr indent="0" lvl="0" marL="0" rtl="0" algn="l">
              <a:lnSpc>
                <a:spcPct val="115000"/>
              </a:lnSpc>
              <a:spcBef>
                <a:spcPts val="1600"/>
              </a:spcBef>
              <a:spcAft>
                <a:spcPts val="0"/>
              </a:spcAft>
              <a:buClr>
                <a:schemeClr val="dk1"/>
              </a:buClr>
              <a:buSzPts val="1100"/>
              <a:buFont typeface="Arial"/>
              <a:buNone/>
            </a:pPr>
            <a:r>
              <a:rPr lang="en" sz="1400">
                <a:solidFill>
                  <a:schemeClr val="dk2"/>
                </a:solidFill>
                <a:latin typeface="Roboto Slab"/>
                <a:ea typeface="Roboto Slab"/>
                <a:cs typeface="Roboto Slab"/>
                <a:sym typeface="Roboto Slab"/>
              </a:rPr>
              <a:t>Look at distances/relationships between healthcare locations and CAFB locations </a:t>
            </a:r>
            <a:endParaRPr sz="1400">
              <a:solidFill>
                <a:schemeClr val="dk2"/>
              </a:solidFill>
              <a:latin typeface="Roboto Slab"/>
              <a:ea typeface="Roboto Slab"/>
              <a:cs typeface="Roboto Slab"/>
              <a:sym typeface="Roboto Slab"/>
            </a:endParaRPr>
          </a:p>
          <a:p>
            <a:pPr indent="0" lvl="0" marL="0" rtl="0" algn="l">
              <a:lnSpc>
                <a:spcPct val="115000"/>
              </a:lnSpc>
              <a:spcBef>
                <a:spcPts val="1600"/>
              </a:spcBef>
              <a:spcAft>
                <a:spcPts val="0"/>
              </a:spcAft>
              <a:buClr>
                <a:schemeClr val="dk1"/>
              </a:buClr>
              <a:buSzPts val="1100"/>
              <a:buFont typeface="Arial"/>
              <a:buNone/>
            </a:pPr>
            <a:r>
              <a:rPr lang="en" sz="1400">
                <a:solidFill>
                  <a:schemeClr val="dk2"/>
                </a:solidFill>
                <a:latin typeface="Roboto Slab"/>
                <a:ea typeface="Roboto Slab"/>
                <a:cs typeface="Roboto Slab"/>
                <a:sym typeface="Roboto Slab"/>
              </a:rPr>
              <a:t>Income data </a:t>
            </a:r>
            <a:endParaRPr sz="1400">
              <a:solidFill>
                <a:schemeClr val="dk2"/>
              </a:solidFill>
              <a:latin typeface="Roboto Slab"/>
              <a:ea typeface="Roboto Slab"/>
              <a:cs typeface="Roboto Slab"/>
              <a:sym typeface="Roboto Slab"/>
            </a:endParaRPr>
          </a:p>
          <a:p>
            <a:pPr indent="0" lvl="0" marL="0" rtl="0" algn="l">
              <a:lnSpc>
                <a:spcPct val="115000"/>
              </a:lnSpc>
              <a:spcBef>
                <a:spcPts val="1600"/>
              </a:spcBef>
              <a:spcAft>
                <a:spcPts val="0"/>
              </a:spcAft>
              <a:buClr>
                <a:schemeClr val="dk1"/>
              </a:buClr>
              <a:buSzPts val="1100"/>
              <a:buFont typeface="Arial"/>
              <a:buNone/>
            </a:pPr>
            <a:r>
              <a:rPr lang="en" sz="1400">
                <a:solidFill>
                  <a:schemeClr val="dk2"/>
                </a:solidFill>
                <a:latin typeface="Roboto Slab"/>
                <a:ea typeface="Roboto Slab"/>
                <a:cs typeface="Roboto Slab"/>
                <a:sym typeface="Roboto Slab"/>
              </a:rPr>
              <a:t>WE NEED methodology present for the first step of the project - predicting migration patterns </a:t>
            </a:r>
            <a:endParaRPr sz="1400">
              <a:solidFill>
                <a:schemeClr val="dk2"/>
              </a:solidFill>
              <a:latin typeface="Roboto Slab"/>
              <a:ea typeface="Roboto Slab"/>
              <a:cs typeface="Roboto Slab"/>
              <a:sym typeface="Roboto Slab"/>
            </a:endParaRPr>
          </a:p>
          <a:p>
            <a:pPr indent="0" lvl="0" marL="0" rtl="0" algn="l">
              <a:lnSpc>
                <a:spcPct val="115000"/>
              </a:lnSpc>
              <a:spcBef>
                <a:spcPts val="1600"/>
              </a:spcBef>
              <a:spcAft>
                <a:spcPts val="1600"/>
              </a:spcAft>
              <a:buClr>
                <a:schemeClr val="dk1"/>
              </a:buClr>
              <a:buSzPts val="1100"/>
              <a:buFont typeface="Arial"/>
              <a:buNone/>
            </a:pPr>
            <a:r>
              <a:rPr lang="en" sz="1400">
                <a:solidFill>
                  <a:schemeClr val="dk2"/>
                </a:solidFill>
                <a:latin typeface="Roboto Slab"/>
                <a:ea typeface="Roboto Slab"/>
                <a:cs typeface="Roboto Slab"/>
                <a:sym typeface="Roboto Slab"/>
              </a:rPr>
              <a:t>For FOZ and healthcare data, can say that we are looking at distance data and the income data associated with the socioeconomic census data on the HHM - use a combo of these three things to try and target places that would be good to put CAFB locations - a LOT of data combination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70de344691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70de344691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Google Shape;407;g7143caba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7143caba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doing extensive research and bringing together a wide collection of data that can aid the CAFB create this sort of formula to identify the most opportunistic zones for expansion, we can continue to help people like Wanda, end the cycle of poverty in their own lives and have easy access to these basic necessities in life that they do not have now.</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5" name="Shape 415"/>
        <p:cNvGrpSpPr/>
        <p:nvPr/>
      </p:nvGrpSpPr>
      <p:grpSpPr>
        <a:xfrm>
          <a:off x="0" y="0"/>
          <a:ext cx="0" cy="0"/>
          <a:chOff x="0" y="0"/>
          <a:chExt cx="0" cy="0"/>
        </a:xfrm>
      </p:grpSpPr>
      <p:sp>
        <p:nvSpPr>
          <p:cNvPr id="416" name="Google Shape;416;g70e9090369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70e9090369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CAFB logo colors:</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Dark green: 529335</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0D9F04</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Light green: 97ba78</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Orange: f7921e</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Dark Blue3: 073763</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7f0cf4550d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7f0cf4550d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7f0cf4550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7f0cf4550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7143caba1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7143caba1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380,000 constituents served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70e909036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0e90903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7f0cf4550d_4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7f0cf4550d_4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70de344691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70de344691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Opportunity zone - an economically distressed community </a:t>
            </a:r>
            <a:r>
              <a:rPr lang="en" sz="1050">
                <a:solidFill>
                  <a:srgbClr val="13365C"/>
                </a:solidFill>
                <a:highlight>
                  <a:srgbClr val="FEFEFE"/>
                </a:highlight>
                <a:latin typeface="Verdana"/>
                <a:ea typeface="Verdana"/>
                <a:cs typeface="Verdana"/>
                <a:sym typeface="Verdana"/>
              </a:rPr>
              <a:t>private investments, under certain conditions, may be eligible for capital gain tax incentives.</a:t>
            </a:r>
            <a:endParaRPr sz="1050">
              <a:solidFill>
                <a:srgbClr val="13365C"/>
              </a:solidFill>
              <a:highlight>
                <a:srgbClr val="FEFEFE"/>
              </a:highlight>
              <a:latin typeface="Verdana"/>
              <a:ea typeface="Verdana"/>
              <a:cs typeface="Verdana"/>
              <a:sym typeface="Verdana"/>
            </a:endParaRPr>
          </a:p>
          <a:p>
            <a:pPr indent="0" lvl="0" marL="0" rtl="0" algn="l">
              <a:spcBef>
                <a:spcPts val="0"/>
              </a:spcBef>
              <a:spcAft>
                <a:spcPts val="0"/>
              </a:spcAft>
              <a:buNone/>
            </a:pPr>
            <a:r>
              <a:rPr lang="en" sz="1050">
                <a:solidFill>
                  <a:srgbClr val="13365C"/>
                </a:solidFill>
                <a:highlight>
                  <a:srgbClr val="FEFEFE"/>
                </a:highlight>
                <a:latin typeface="Verdana"/>
                <a:ea typeface="Verdana"/>
                <a:cs typeface="Verdana"/>
                <a:sym typeface="Verdana"/>
              </a:rPr>
              <a:t>by incentivizing long- term investments in low-income neighborhoods.</a:t>
            </a:r>
            <a:endParaRPr sz="1050">
              <a:solidFill>
                <a:srgbClr val="13365C"/>
              </a:solidFill>
              <a:highlight>
                <a:srgbClr val="FEFEFE"/>
              </a:highlight>
              <a:latin typeface="Verdana"/>
              <a:ea typeface="Verdana"/>
              <a:cs typeface="Verdana"/>
              <a:sym typeface="Verdana"/>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7f0cf4550d_4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7f0cf4550d_4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0" y="1930850"/>
            <a:ext cx="8520600" cy="8664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6" name="Shape 56"/>
        <p:cNvGrpSpPr/>
        <p:nvPr/>
      </p:nvGrpSpPr>
      <p:grpSpPr>
        <a:xfrm>
          <a:off x="0" y="0"/>
          <a:ext cx="0" cy="0"/>
          <a:chOff x="0" y="0"/>
          <a:chExt cx="0" cy="0"/>
        </a:xfrm>
      </p:grpSpPr>
      <p:sp>
        <p:nvSpPr>
          <p:cNvPr id="57" name="Google Shape;57;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8" name="Google Shape;58;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Clr>
                <a:srgbClr val="073763"/>
              </a:buClr>
              <a:buSzPts val="2800"/>
              <a:buFont typeface="Roboto Slab"/>
              <a:buNone/>
              <a:defRPr>
                <a:solidFill>
                  <a:srgbClr val="073763"/>
                </a:solidFill>
                <a:latin typeface="Roboto Slab"/>
                <a:ea typeface="Roboto Slab"/>
                <a:cs typeface="Roboto Slab"/>
                <a:sym typeface="Roboto Slab"/>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Font typeface="Roboto Slab"/>
              <a:buChar char="⌾"/>
              <a:defRPr>
                <a:latin typeface="Roboto Slab"/>
                <a:ea typeface="Roboto Slab"/>
                <a:cs typeface="Roboto Slab"/>
                <a:sym typeface="Roboto Slab"/>
              </a:defRPr>
            </a:lvl1pPr>
            <a:lvl2pPr indent="-317500" lvl="1" marL="914400">
              <a:spcBef>
                <a:spcPts val="1600"/>
              </a:spcBef>
              <a:spcAft>
                <a:spcPts val="0"/>
              </a:spcAft>
              <a:buSzPts val="1400"/>
              <a:buFont typeface="Roboto Slab"/>
              <a:buChar char="→"/>
              <a:defRPr>
                <a:latin typeface="Roboto Slab"/>
                <a:ea typeface="Roboto Slab"/>
                <a:cs typeface="Roboto Slab"/>
                <a:sym typeface="Roboto Slab"/>
              </a:defRPr>
            </a:lvl2pPr>
            <a:lvl3pPr indent="-317500" lvl="2" marL="1371600">
              <a:spcBef>
                <a:spcPts val="1600"/>
              </a:spcBef>
              <a:spcAft>
                <a:spcPts val="0"/>
              </a:spcAft>
              <a:buSzPts val="1400"/>
              <a:buFont typeface="Roboto Slab"/>
              <a:buChar char="■"/>
              <a:defRPr>
                <a:latin typeface="Roboto Slab"/>
                <a:ea typeface="Roboto Slab"/>
                <a:cs typeface="Roboto Slab"/>
                <a:sym typeface="Roboto Slab"/>
              </a:defRPr>
            </a:lvl3pPr>
            <a:lvl4pPr indent="-317500" lvl="3" marL="1828800">
              <a:spcBef>
                <a:spcPts val="1600"/>
              </a:spcBef>
              <a:spcAft>
                <a:spcPts val="0"/>
              </a:spcAft>
              <a:buSzPts val="1400"/>
              <a:buFont typeface="Roboto Slab"/>
              <a:buChar char="●"/>
              <a:defRPr>
                <a:latin typeface="Roboto Slab"/>
                <a:ea typeface="Roboto Slab"/>
                <a:cs typeface="Roboto Slab"/>
                <a:sym typeface="Roboto Slab"/>
              </a:defRPr>
            </a:lvl4pPr>
            <a:lvl5pPr indent="-317500" lvl="4" marL="2286000">
              <a:spcBef>
                <a:spcPts val="1600"/>
              </a:spcBef>
              <a:spcAft>
                <a:spcPts val="0"/>
              </a:spcAft>
              <a:buSzPts val="1400"/>
              <a:buFont typeface="Roboto Slab"/>
              <a:buChar char="○"/>
              <a:defRPr>
                <a:latin typeface="Roboto Slab"/>
                <a:ea typeface="Roboto Slab"/>
                <a:cs typeface="Roboto Slab"/>
                <a:sym typeface="Roboto Slab"/>
              </a:defRPr>
            </a:lvl5pPr>
            <a:lvl6pPr indent="-317500" lvl="5" marL="2743200">
              <a:spcBef>
                <a:spcPts val="1600"/>
              </a:spcBef>
              <a:spcAft>
                <a:spcPts val="0"/>
              </a:spcAft>
              <a:buSzPts val="1400"/>
              <a:buFont typeface="Roboto Slab"/>
              <a:buChar char="■"/>
              <a:defRPr>
                <a:latin typeface="Roboto Slab"/>
                <a:ea typeface="Roboto Slab"/>
                <a:cs typeface="Roboto Slab"/>
                <a:sym typeface="Roboto Slab"/>
              </a:defRPr>
            </a:lvl6pPr>
            <a:lvl7pPr indent="-317500" lvl="6" marL="3200400">
              <a:spcBef>
                <a:spcPts val="1600"/>
              </a:spcBef>
              <a:spcAft>
                <a:spcPts val="0"/>
              </a:spcAft>
              <a:buSzPts val="1400"/>
              <a:buFont typeface="Roboto Slab"/>
              <a:buChar char="●"/>
              <a:defRPr>
                <a:latin typeface="Roboto Slab"/>
                <a:ea typeface="Roboto Slab"/>
                <a:cs typeface="Roboto Slab"/>
                <a:sym typeface="Roboto Slab"/>
              </a:defRPr>
            </a:lvl7pPr>
            <a:lvl8pPr indent="-317500" lvl="7" marL="3657600">
              <a:spcBef>
                <a:spcPts val="1600"/>
              </a:spcBef>
              <a:spcAft>
                <a:spcPts val="0"/>
              </a:spcAft>
              <a:buSzPts val="1400"/>
              <a:buFont typeface="Roboto Slab"/>
              <a:buChar char="○"/>
              <a:defRPr>
                <a:latin typeface="Roboto Slab"/>
                <a:ea typeface="Roboto Slab"/>
                <a:cs typeface="Roboto Slab"/>
                <a:sym typeface="Roboto Slab"/>
              </a:defRPr>
            </a:lvl8pPr>
            <a:lvl9pPr indent="-317500" lvl="8" marL="4114800">
              <a:spcBef>
                <a:spcPts val="1600"/>
              </a:spcBef>
              <a:spcAft>
                <a:spcPts val="1600"/>
              </a:spcAft>
              <a:buSzPts val="1400"/>
              <a:buFont typeface="Roboto Slab"/>
              <a:buChar char="■"/>
              <a:defRPr>
                <a:latin typeface="Roboto Slab"/>
                <a:ea typeface="Roboto Slab"/>
                <a:cs typeface="Roboto Slab"/>
                <a:sym typeface="Roboto Slab"/>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0" name="Google Shape;20;p4"/>
          <p:cNvCxnSpPr/>
          <p:nvPr/>
        </p:nvCxnSpPr>
        <p:spPr>
          <a:xfrm flipH="1" rot="10800000">
            <a:off x="441350" y="993000"/>
            <a:ext cx="8275200" cy="13800"/>
          </a:xfrm>
          <a:prstGeom prst="straightConnector1">
            <a:avLst/>
          </a:prstGeom>
          <a:noFill/>
          <a:ln cap="flat" cmpd="sng" w="28575">
            <a:solidFill>
              <a:schemeClr val="accent1"/>
            </a:solidFill>
            <a:prstDash val="solid"/>
            <a:round/>
            <a:headEnd len="med" w="med" type="none"/>
            <a:tailEnd len="med" w="med" type="none"/>
          </a:ln>
        </p:spPr>
      </p:cxnSp>
      <p:sp>
        <p:nvSpPr>
          <p:cNvPr id="21" name="Google Shape;21;p4"/>
          <p:cNvSpPr/>
          <p:nvPr/>
        </p:nvSpPr>
        <p:spPr>
          <a:xfrm>
            <a:off x="8716550" y="893400"/>
            <a:ext cx="220800" cy="213000"/>
          </a:xfrm>
          <a:prstGeom prst="ellipse">
            <a:avLst/>
          </a:prstGeom>
          <a:solidFill>
            <a:srgbClr val="F3FBD5"/>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0" name="Google Shape;30;p6"/>
          <p:cNvCxnSpPr/>
          <p:nvPr/>
        </p:nvCxnSpPr>
        <p:spPr>
          <a:xfrm flipH="1" rot="10800000">
            <a:off x="441350" y="993000"/>
            <a:ext cx="8275200" cy="13800"/>
          </a:xfrm>
          <a:prstGeom prst="straightConnector1">
            <a:avLst/>
          </a:prstGeom>
          <a:noFill/>
          <a:ln cap="flat" cmpd="sng" w="28575">
            <a:solidFill>
              <a:schemeClr val="accent1"/>
            </a:solidFill>
            <a:prstDash val="solid"/>
            <a:round/>
            <a:headEnd len="med" w="med" type="none"/>
            <a:tailEnd len="med" w="med" type="none"/>
          </a:ln>
        </p:spPr>
      </p:cxnSp>
      <p:sp>
        <p:nvSpPr>
          <p:cNvPr id="31" name="Google Shape;31;p6"/>
          <p:cNvSpPr/>
          <p:nvPr/>
        </p:nvSpPr>
        <p:spPr>
          <a:xfrm>
            <a:off x="8716550" y="893400"/>
            <a:ext cx="220800" cy="213000"/>
          </a:xfrm>
          <a:prstGeom prst="ellipse">
            <a:avLst/>
          </a:prstGeom>
          <a:solidFill>
            <a:srgbClr val="F3FBD5"/>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6" name="Shape 36"/>
        <p:cNvGrpSpPr/>
        <p:nvPr/>
      </p:nvGrpSpPr>
      <p:grpSpPr>
        <a:xfrm>
          <a:off x="0" y="0"/>
          <a:ext cx="0" cy="0"/>
          <a:chOff x="0" y="0"/>
          <a:chExt cx="0" cy="0"/>
        </a:xfrm>
      </p:grpSpPr>
      <p:sp>
        <p:nvSpPr>
          <p:cNvPr id="37" name="Google Shape;37;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F3941A"/>
              </a:buClr>
              <a:buSzPts val="4200"/>
              <a:buFont typeface="Nanum Gothic"/>
              <a:buNone/>
              <a:defRPr sz="4200">
                <a:solidFill>
                  <a:srgbClr val="F3941A"/>
                </a:solidFill>
                <a:latin typeface="Nanum Gothic"/>
                <a:ea typeface="Nanum Gothic"/>
                <a:cs typeface="Nanum Gothic"/>
                <a:sym typeface="Nanum Gothic"/>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5" name="Google Shape;45;p9"/>
          <p:cNvCxnSpPr/>
          <p:nvPr/>
        </p:nvCxnSpPr>
        <p:spPr>
          <a:xfrm flipH="1" rot="10800000">
            <a:off x="1" y="3984225"/>
            <a:ext cx="1343700" cy="13800"/>
          </a:xfrm>
          <a:prstGeom prst="straightConnector1">
            <a:avLst/>
          </a:prstGeom>
          <a:noFill/>
          <a:ln cap="flat" cmpd="sng" w="28575">
            <a:solidFill>
              <a:schemeClr val="accent1"/>
            </a:solidFill>
            <a:prstDash val="solid"/>
            <a:round/>
            <a:headEnd len="med" w="med" type="none"/>
            <a:tailEnd len="med" w="med" type="none"/>
          </a:ln>
        </p:spPr>
      </p:cxnSp>
      <p:sp>
        <p:nvSpPr>
          <p:cNvPr id="46" name="Google Shape;46;p9"/>
          <p:cNvSpPr/>
          <p:nvPr/>
        </p:nvSpPr>
        <p:spPr>
          <a:xfrm>
            <a:off x="1158549" y="3884625"/>
            <a:ext cx="221100" cy="213000"/>
          </a:xfrm>
          <a:prstGeom prst="ellipse">
            <a:avLst/>
          </a:prstGeom>
          <a:solidFill>
            <a:srgbClr val="F3FBD5"/>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rot="10800000">
            <a:off x="3228300" y="624525"/>
            <a:ext cx="1364400" cy="9900"/>
          </a:xfrm>
          <a:prstGeom prst="straightConnector1">
            <a:avLst/>
          </a:prstGeom>
          <a:noFill/>
          <a:ln cap="flat" cmpd="sng" w="28575">
            <a:solidFill>
              <a:schemeClr val="accent1"/>
            </a:solidFill>
            <a:prstDash val="solid"/>
            <a:round/>
            <a:headEnd len="med" w="med" type="none"/>
            <a:tailEnd len="med" w="med" type="none"/>
          </a:ln>
        </p:spPr>
      </p:cxnSp>
      <p:sp>
        <p:nvSpPr>
          <p:cNvPr id="48" name="Google Shape;48;p9"/>
          <p:cNvSpPr/>
          <p:nvPr/>
        </p:nvSpPr>
        <p:spPr>
          <a:xfrm rot="10800000">
            <a:off x="3192351" y="511075"/>
            <a:ext cx="221100" cy="213000"/>
          </a:xfrm>
          <a:prstGeom prst="ellipse">
            <a:avLst/>
          </a:prstGeom>
          <a:solidFill>
            <a:srgbClr val="F3FBD5"/>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 name="Google Shape;49;p9"/>
          <p:cNvCxnSpPr/>
          <p:nvPr/>
        </p:nvCxnSpPr>
        <p:spPr>
          <a:xfrm flipH="1" rot="10800000">
            <a:off x="13800" y="4362700"/>
            <a:ext cx="1812600" cy="36900"/>
          </a:xfrm>
          <a:prstGeom prst="straightConnector1">
            <a:avLst/>
          </a:prstGeom>
          <a:noFill/>
          <a:ln cap="flat" cmpd="sng" w="28575">
            <a:solidFill>
              <a:srgbClr val="6AA84F"/>
            </a:solidFill>
            <a:prstDash val="solid"/>
            <a:round/>
            <a:headEnd len="med" w="med" type="none"/>
            <a:tailEnd len="med" w="med" type="none"/>
          </a:ln>
        </p:spPr>
      </p:cxnSp>
      <p:sp>
        <p:nvSpPr>
          <p:cNvPr id="50" name="Google Shape;50;p9"/>
          <p:cNvSpPr/>
          <p:nvPr/>
        </p:nvSpPr>
        <p:spPr>
          <a:xfrm>
            <a:off x="1641274" y="4263150"/>
            <a:ext cx="221100" cy="213000"/>
          </a:xfrm>
          <a:prstGeom prst="ellipse">
            <a:avLst/>
          </a:prstGeom>
          <a:solidFill>
            <a:srgbClr val="F3FBD5"/>
          </a:solid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 name="Google Shape;51;p9"/>
          <p:cNvCxnSpPr/>
          <p:nvPr/>
        </p:nvCxnSpPr>
        <p:spPr>
          <a:xfrm flipH="1">
            <a:off x="2694700" y="978525"/>
            <a:ext cx="1894200" cy="2700"/>
          </a:xfrm>
          <a:prstGeom prst="straightConnector1">
            <a:avLst/>
          </a:prstGeom>
          <a:noFill/>
          <a:ln cap="flat" cmpd="sng" w="28575">
            <a:solidFill>
              <a:srgbClr val="6AA84F"/>
            </a:solidFill>
            <a:prstDash val="solid"/>
            <a:round/>
            <a:headEnd len="med" w="med" type="none"/>
            <a:tailEnd len="med" w="med" type="none"/>
          </a:ln>
        </p:spPr>
      </p:cxnSp>
      <p:sp>
        <p:nvSpPr>
          <p:cNvPr id="52" name="Google Shape;52;p9"/>
          <p:cNvSpPr/>
          <p:nvPr/>
        </p:nvSpPr>
        <p:spPr>
          <a:xfrm rot="10800000">
            <a:off x="2658725" y="867775"/>
            <a:ext cx="221100" cy="213000"/>
          </a:xfrm>
          <a:prstGeom prst="ellipse">
            <a:avLst/>
          </a:prstGeom>
          <a:solidFill>
            <a:srgbClr val="F3FBD5"/>
          </a:solid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3" name="Shape 53"/>
        <p:cNvGrpSpPr/>
        <p:nvPr/>
      </p:nvGrpSpPr>
      <p:grpSpPr>
        <a:xfrm>
          <a:off x="0" y="0"/>
          <a:ext cx="0" cy="0"/>
          <a:chOff x="0" y="0"/>
          <a:chExt cx="0" cy="0"/>
        </a:xfrm>
      </p:grpSpPr>
      <p:sp>
        <p:nvSpPr>
          <p:cNvPr id="54" name="Google Shape;54;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5" name="Google Shape;5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F3FBD5"/>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073763"/>
              </a:buClr>
              <a:buSzPts val="2800"/>
              <a:buFont typeface="Roboto Slab"/>
              <a:buNone/>
              <a:defRPr sz="2800">
                <a:solidFill>
                  <a:srgbClr val="073763"/>
                </a:solidFill>
                <a:latin typeface="Roboto Slab"/>
                <a:ea typeface="Roboto Slab"/>
                <a:cs typeface="Roboto Slab"/>
                <a:sym typeface="Roboto Slab"/>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609E12"/>
              </a:buClr>
              <a:buSzPts val="1800"/>
              <a:buFont typeface="Roboto Slab"/>
              <a:buChar char="⌾"/>
              <a:defRPr sz="1800">
                <a:solidFill>
                  <a:schemeClr val="dk2"/>
                </a:solidFill>
                <a:latin typeface="Roboto Slab"/>
                <a:ea typeface="Roboto Slab"/>
                <a:cs typeface="Roboto Slab"/>
                <a:sym typeface="Roboto Slab"/>
              </a:defRPr>
            </a:lvl1pPr>
            <a:lvl2pPr indent="-317500" lvl="1" marL="914400">
              <a:lnSpc>
                <a:spcPct val="115000"/>
              </a:lnSpc>
              <a:spcBef>
                <a:spcPts val="1600"/>
              </a:spcBef>
              <a:spcAft>
                <a:spcPts val="0"/>
              </a:spcAft>
              <a:buClr>
                <a:schemeClr val="accent5"/>
              </a:buClr>
              <a:buSzPts val="1400"/>
              <a:buFont typeface="Roboto Slab"/>
              <a:buChar char="→"/>
              <a:defRPr>
                <a:solidFill>
                  <a:schemeClr val="dk2"/>
                </a:solidFill>
                <a:latin typeface="Roboto Slab"/>
                <a:ea typeface="Roboto Slab"/>
                <a:cs typeface="Roboto Slab"/>
                <a:sym typeface="Roboto Slab"/>
              </a:defRPr>
            </a:lvl2pPr>
            <a:lvl3pPr indent="-317500" lvl="2" marL="1371600">
              <a:lnSpc>
                <a:spcPct val="115000"/>
              </a:lnSpc>
              <a:spcBef>
                <a:spcPts val="1600"/>
              </a:spcBef>
              <a:spcAft>
                <a:spcPts val="0"/>
              </a:spcAft>
              <a:buClr>
                <a:schemeClr val="dk2"/>
              </a:buClr>
              <a:buSzPts val="1400"/>
              <a:buFont typeface="Roboto Slab"/>
              <a:buChar char="■"/>
              <a:defRPr>
                <a:solidFill>
                  <a:schemeClr val="dk2"/>
                </a:solidFill>
                <a:latin typeface="Roboto Slab"/>
                <a:ea typeface="Roboto Slab"/>
                <a:cs typeface="Roboto Slab"/>
                <a:sym typeface="Roboto Slab"/>
              </a:defRPr>
            </a:lvl3pPr>
            <a:lvl4pPr indent="-317500" lvl="3" marL="1828800">
              <a:lnSpc>
                <a:spcPct val="115000"/>
              </a:lnSpc>
              <a:spcBef>
                <a:spcPts val="1600"/>
              </a:spcBef>
              <a:spcAft>
                <a:spcPts val="0"/>
              </a:spcAft>
              <a:buClr>
                <a:schemeClr val="dk2"/>
              </a:buClr>
              <a:buSzPts val="1400"/>
              <a:buFont typeface="Roboto Slab"/>
              <a:buChar char="●"/>
              <a:defRPr>
                <a:solidFill>
                  <a:schemeClr val="dk2"/>
                </a:solidFill>
                <a:latin typeface="Roboto Slab"/>
                <a:ea typeface="Roboto Slab"/>
                <a:cs typeface="Roboto Slab"/>
                <a:sym typeface="Roboto Slab"/>
              </a:defRPr>
            </a:lvl4pPr>
            <a:lvl5pPr indent="-317500" lvl="4" marL="2286000">
              <a:lnSpc>
                <a:spcPct val="115000"/>
              </a:lnSpc>
              <a:spcBef>
                <a:spcPts val="1600"/>
              </a:spcBef>
              <a:spcAft>
                <a:spcPts val="0"/>
              </a:spcAft>
              <a:buClr>
                <a:schemeClr val="dk2"/>
              </a:buClr>
              <a:buSzPts val="1400"/>
              <a:buFont typeface="Roboto Slab"/>
              <a:buChar char="○"/>
              <a:defRPr>
                <a:solidFill>
                  <a:schemeClr val="dk2"/>
                </a:solidFill>
                <a:latin typeface="Roboto Slab"/>
                <a:ea typeface="Roboto Slab"/>
                <a:cs typeface="Roboto Slab"/>
                <a:sym typeface="Roboto Slab"/>
              </a:defRPr>
            </a:lvl5pPr>
            <a:lvl6pPr indent="-317500" lvl="5" marL="2743200">
              <a:lnSpc>
                <a:spcPct val="115000"/>
              </a:lnSpc>
              <a:spcBef>
                <a:spcPts val="1600"/>
              </a:spcBef>
              <a:spcAft>
                <a:spcPts val="0"/>
              </a:spcAft>
              <a:buClr>
                <a:schemeClr val="dk2"/>
              </a:buClr>
              <a:buSzPts val="1400"/>
              <a:buFont typeface="Roboto Slab"/>
              <a:buChar char="■"/>
              <a:defRPr>
                <a:solidFill>
                  <a:schemeClr val="dk2"/>
                </a:solidFill>
                <a:latin typeface="Roboto Slab"/>
                <a:ea typeface="Roboto Slab"/>
                <a:cs typeface="Roboto Slab"/>
                <a:sym typeface="Roboto Slab"/>
              </a:defRPr>
            </a:lvl6pPr>
            <a:lvl7pPr indent="-317500" lvl="6" marL="3200400">
              <a:lnSpc>
                <a:spcPct val="115000"/>
              </a:lnSpc>
              <a:spcBef>
                <a:spcPts val="1600"/>
              </a:spcBef>
              <a:spcAft>
                <a:spcPts val="0"/>
              </a:spcAft>
              <a:buClr>
                <a:schemeClr val="dk2"/>
              </a:buClr>
              <a:buSzPts val="1400"/>
              <a:buFont typeface="Roboto Slab"/>
              <a:buChar char="●"/>
              <a:defRPr>
                <a:solidFill>
                  <a:schemeClr val="dk2"/>
                </a:solidFill>
                <a:latin typeface="Roboto Slab"/>
                <a:ea typeface="Roboto Slab"/>
                <a:cs typeface="Roboto Slab"/>
                <a:sym typeface="Roboto Slab"/>
              </a:defRPr>
            </a:lvl7pPr>
            <a:lvl8pPr indent="-317500" lvl="7" marL="3657600">
              <a:lnSpc>
                <a:spcPct val="115000"/>
              </a:lnSpc>
              <a:spcBef>
                <a:spcPts val="1600"/>
              </a:spcBef>
              <a:spcAft>
                <a:spcPts val="0"/>
              </a:spcAft>
              <a:buClr>
                <a:schemeClr val="dk2"/>
              </a:buClr>
              <a:buSzPts val="1400"/>
              <a:buFont typeface="Roboto Slab"/>
              <a:buChar char="○"/>
              <a:defRPr>
                <a:solidFill>
                  <a:schemeClr val="dk2"/>
                </a:solidFill>
                <a:latin typeface="Roboto Slab"/>
                <a:ea typeface="Roboto Slab"/>
                <a:cs typeface="Roboto Slab"/>
                <a:sym typeface="Roboto Slab"/>
              </a:defRPr>
            </a:lvl8pPr>
            <a:lvl9pPr indent="-317500" lvl="8" marL="4114800">
              <a:lnSpc>
                <a:spcPct val="115000"/>
              </a:lnSpc>
              <a:spcBef>
                <a:spcPts val="1600"/>
              </a:spcBef>
              <a:spcAft>
                <a:spcPts val="1600"/>
              </a:spcAft>
              <a:buClr>
                <a:schemeClr val="dk2"/>
              </a:buClr>
              <a:buSzPts val="1400"/>
              <a:buFont typeface="Roboto Slab"/>
              <a:buChar char="■"/>
              <a:defRPr>
                <a:solidFill>
                  <a:schemeClr val="dk2"/>
                </a:solidFill>
                <a:latin typeface="Roboto Slab"/>
                <a:ea typeface="Roboto Slab"/>
                <a:cs typeface="Roboto Slab"/>
                <a:sym typeface="Roboto Slab"/>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hyperlink" Target="https://data.census.gov/cedsci/" TargetMode="External"/><Relationship Id="rId9" Type="http://schemas.openxmlformats.org/officeDocument/2006/relationships/hyperlink" Target="https://healthdata.gov/" TargetMode="External"/><Relationship Id="rId5" Type="http://schemas.openxmlformats.org/officeDocument/2006/relationships/hyperlink" Target="https://data.census.gov/cedsci/" TargetMode="External"/><Relationship Id="rId6" Type="http://schemas.openxmlformats.org/officeDocument/2006/relationships/image" Target="../media/image8.png"/><Relationship Id="rId7" Type="http://schemas.openxmlformats.org/officeDocument/2006/relationships/hyperlink" Target="https://healthdata.gov/" TargetMode="External"/><Relationship Id="rId8" Type="http://schemas.openxmlformats.org/officeDocument/2006/relationships/hyperlink" Target="https://datausa.io/profile/geo/washington-dc/"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data.census.gov/cedsci/" TargetMode="External"/><Relationship Id="rId4" Type="http://schemas.openxmlformats.org/officeDocument/2006/relationships/hyperlink" Target="https://data.census.gov/cedsci/" TargetMode="External"/><Relationship Id="rId9" Type="http://schemas.openxmlformats.org/officeDocument/2006/relationships/image" Target="../media/image23.png"/><Relationship Id="rId5" Type="http://schemas.openxmlformats.org/officeDocument/2006/relationships/image" Target="../media/image8.png"/><Relationship Id="rId6" Type="http://schemas.openxmlformats.org/officeDocument/2006/relationships/hyperlink" Target="https://healthdata.gov/" TargetMode="External"/><Relationship Id="rId7" Type="http://schemas.openxmlformats.org/officeDocument/2006/relationships/hyperlink" Target="https://datausa.io/profile/geo/washington-dc/" TargetMode="External"/><Relationship Id="rId8" Type="http://schemas.openxmlformats.org/officeDocument/2006/relationships/hyperlink" Target="https://healthdata.gov/"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data.census.gov/cedsci/" TargetMode="External"/><Relationship Id="rId4" Type="http://schemas.openxmlformats.org/officeDocument/2006/relationships/hyperlink" Target="https://data.census.gov/cedsci/" TargetMode="External"/><Relationship Id="rId10" Type="http://schemas.openxmlformats.org/officeDocument/2006/relationships/image" Target="../media/image18.png"/><Relationship Id="rId9" Type="http://schemas.openxmlformats.org/officeDocument/2006/relationships/image" Target="../media/image21.png"/><Relationship Id="rId5" Type="http://schemas.openxmlformats.org/officeDocument/2006/relationships/image" Target="../media/image8.png"/><Relationship Id="rId6" Type="http://schemas.openxmlformats.org/officeDocument/2006/relationships/hyperlink" Target="https://healthdata.gov/" TargetMode="External"/><Relationship Id="rId7" Type="http://schemas.openxmlformats.org/officeDocument/2006/relationships/hyperlink" Target="https://datausa.io/profile/geo/washington-dc/" TargetMode="External"/><Relationship Id="rId8" Type="http://schemas.openxmlformats.org/officeDocument/2006/relationships/hyperlink" Target="https://healthdata.gov/"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4.jpg"/><Relationship Id="rId5" Type="http://schemas.openxmlformats.org/officeDocument/2006/relationships/image" Target="../media/image1.jpg"/><Relationship Id="rId6"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2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5.png"/><Relationship Id="rId5" Type="http://schemas.openxmlformats.org/officeDocument/2006/relationships/image" Target="../media/image17.png"/><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2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4.png"/><Relationship Id="rId5"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pic>
        <p:nvPicPr>
          <p:cNvPr id="66" name="Google Shape;66;p13"/>
          <p:cNvPicPr preferRelativeResize="0"/>
          <p:nvPr/>
        </p:nvPicPr>
        <p:blipFill>
          <a:blip r:embed="rId3">
            <a:alphaModFix/>
          </a:blip>
          <a:stretch>
            <a:fillRect/>
          </a:stretch>
        </p:blipFill>
        <p:spPr>
          <a:xfrm>
            <a:off x="-46225" y="-2223175"/>
            <a:ext cx="9236448" cy="6071270"/>
          </a:xfrm>
          <a:prstGeom prst="rect">
            <a:avLst/>
          </a:prstGeom>
          <a:noFill/>
          <a:ln>
            <a:noFill/>
          </a:ln>
        </p:spPr>
      </p:pic>
      <p:sp>
        <p:nvSpPr>
          <p:cNvPr id="67" name="Google Shape;67;p13"/>
          <p:cNvSpPr/>
          <p:nvPr/>
        </p:nvSpPr>
        <p:spPr>
          <a:xfrm>
            <a:off x="0" y="3771900"/>
            <a:ext cx="9236400" cy="1259400"/>
          </a:xfrm>
          <a:prstGeom prst="rect">
            <a:avLst/>
          </a:prstGeom>
          <a:solidFill>
            <a:srgbClr val="F3FBD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400">
                <a:solidFill>
                  <a:srgbClr val="073763"/>
                </a:solidFill>
                <a:latin typeface="Roboto Slab"/>
                <a:ea typeface="Roboto Slab"/>
                <a:cs typeface="Roboto Slab"/>
                <a:sym typeface="Roboto Slab"/>
              </a:rPr>
              <a:t>Capital Area Food Bank </a:t>
            </a:r>
            <a:endParaRPr sz="3400">
              <a:solidFill>
                <a:srgbClr val="073763"/>
              </a:solidFill>
              <a:latin typeface="Roboto Slab"/>
              <a:ea typeface="Roboto Slab"/>
              <a:cs typeface="Roboto Slab"/>
              <a:sym typeface="Roboto Slab"/>
            </a:endParaRPr>
          </a:p>
          <a:p>
            <a:pPr indent="0" lvl="0" marL="0" rtl="0" algn="ctr">
              <a:spcBef>
                <a:spcPts val="0"/>
              </a:spcBef>
              <a:spcAft>
                <a:spcPts val="0"/>
              </a:spcAft>
              <a:buNone/>
            </a:pPr>
            <a:r>
              <a:rPr lang="en" sz="2400">
                <a:solidFill>
                  <a:srgbClr val="F3941A"/>
                </a:solidFill>
                <a:latin typeface="Roboto Slab"/>
                <a:ea typeface="Roboto Slab"/>
                <a:cs typeface="Roboto Slab"/>
                <a:sym typeface="Roboto Slab"/>
              </a:rPr>
              <a:t>Mid Project</a:t>
            </a:r>
            <a:r>
              <a:rPr lang="en" sz="2400">
                <a:solidFill>
                  <a:srgbClr val="F3941A"/>
                </a:solidFill>
                <a:latin typeface="Roboto Slab"/>
                <a:ea typeface="Roboto Slab"/>
                <a:cs typeface="Roboto Slab"/>
                <a:sym typeface="Roboto Slab"/>
              </a:rPr>
              <a:t> Report</a:t>
            </a:r>
            <a:endParaRPr sz="2400">
              <a:solidFill>
                <a:srgbClr val="F3941A"/>
              </a:solidFill>
              <a:latin typeface="Roboto Slab"/>
              <a:ea typeface="Roboto Slab"/>
              <a:cs typeface="Roboto Slab"/>
              <a:sym typeface="Roboto Slab"/>
            </a:endParaRPr>
          </a:p>
          <a:p>
            <a:pPr indent="0" lvl="0" marL="0" rtl="0" algn="ctr">
              <a:spcBef>
                <a:spcPts val="0"/>
              </a:spcBef>
              <a:spcAft>
                <a:spcPts val="0"/>
              </a:spcAft>
              <a:buNone/>
            </a:pPr>
            <a:r>
              <a:rPr lang="en" sz="1800">
                <a:solidFill>
                  <a:srgbClr val="609E12"/>
                </a:solidFill>
                <a:latin typeface="Roboto Slab"/>
                <a:ea typeface="Roboto Slab"/>
                <a:cs typeface="Roboto Slab"/>
                <a:sym typeface="Roboto Slab"/>
              </a:rPr>
              <a:t>DataDigestion</a:t>
            </a:r>
            <a:endParaRPr sz="1800">
              <a:solidFill>
                <a:srgbClr val="609E12"/>
              </a:solidFill>
              <a:latin typeface="Roboto Slab"/>
              <a:ea typeface="Roboto Slab"/>
              <a:cs typeface="Roboto Slab"/>
              <a:sym typeface="Roboto Slab"/>
            </a:endParaRPr>
          </a:p>
        </p:txBody>
      </p:sp>
      <p:sp>
        <p:nvSpPr>
          <p:cNvPr id="68" name="Google Shape;6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9" name="Google Shape;69;p13"/>
          <p:cNvSpPr/>
          <p:nvPr/>
        </p:nvSpPr>
        <p:spPr>
          <a:xfrm>
            <a:off x="0" y="3612525"/>
            <a:ext cx="9236400" cy="300300"/>
          </a:xfrm>
          <a:prstGeom prst="rect">
            <a:avLst/>
          </a:prstGeom>
          <a:solidFill>
            <a:srgbClr val="F3FBD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rgbClr val="609E12"/>
              </a:solidFill>
              <a:latin typeface="Roboto Slab"/>
              <a:ea typeface="Roboto Slab"/>
              <a:cs typeface="Roboto Slab"/>
              <a:sym typeface="Roboto Slab"/>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609E12"/>
                </a:solidFill>
                <a:latin typeface="Roboto Slab"/>
                <a:ea typeface="Roboto Slab"/>
                <a:cs typeface="Roboto Slab"/>
                <a:sym typeface="Roboto Slab"/>
              </a:rPr>
              <a:t>Hunger Heat Map</a:t>
            </a:r>
            <a:endParaRPr>
              <a:solidFill>
                <a:srgbClr val="609E12"/>
              </a:solidFill>
              <a:latin typeface="Roboto Slab"/>
              <a:ea typeface="Roboto Slab"/>
              <a:cs typeface="Roboto Slab"/>
              <a:sym typeface="Roboto Slab"/>
            </a:endParaRPr>
          </a:p>
          <a:p>
            <a:pPr indent="-342900" lvl="0" marL="457200" rtl="0" algn="l">
              <a:lnSpc>
                <a:spcPct val="150000"/>
              </a:lnSpc>
              <a:spcBef>
                <a:spcPts val="1600"/>
              </a:spcBef>
              <a:spcAft>
                <a:spcPts val="0"/>
              </a:spcAft>
              <a:buSzPts val="1800"/>
              <a:buFont typeface="Roboto Slab"/>
              <a:buChar char="⌾"/>
            </a:pPr>
            <a:r>
              <a:rPr lang="en">
                <a:solidFill>
                  <a:srgbClr val="073763"/>
                </a:solidFill>
                <a:latin typeface="Roboto Slab"/>
                <a:ea typeface="Roboto Slab"/>
                <a:cs typeface="Roboto Slab"/>
                <a:sym typeface="Roboto Slab"/>
              </a:rPr>
              <a:t>ArcGIS software</a:t>
            </a:r>
            <a:endParaRPr>
              <a:solidFill>
                <a:srgbClr val="073763"/>
              </a:solidFill>
              <a:latin typeface="Roboto Slab"/>
              <a:ea typeface="Roboto Slab"/>
              <a:cs typeface="Roboto Slab"/>
              <a:sym typeface="Roboto Slab"/>
            </a:endParaRPr>
          </a:p>
          <a:p>
            <a:pPr indent="-342900" lvl="0" marL="457200" rtl="0" algn="l">
              <a:lnSpc>
                <a:spcPct val="150000"/>
              </a:lnSpc>
              <a:spcBef>
                <a:spcPts val="0"/>
              </a:spcBef>
              <a:spcAft>
                <a:spcPts val="0"/>
              </a:spcAft>
              <a:buSzPts val="1800"/>
              <a:buFont typeface="Roboto Slab"/>
              <a:buChar char="⌾"/>
            </a:pPr>
            <a:r>
              <a:rPr lang="en">
                <a:solidFill>
                  <a:srgbClr val="073763"/>
                </a:solidFill>
                <a:latin typeface="Roboto Slab"/>
                <a:ea typeface="Roboto Slab"/>
                <a:cs typeface="Roboto Slab"/>
                <a:sym typeface="Roboto Slab"/>
              </a:rPr>
              <a:t>Two CSV files </a:t>
            </a:r>
            <a:endParaRPr>
              <a:solidFill>
                <a:srgbClr val="073763"/>
              </a:solidFill>
              <a:latin typeface="Roboto Slab"/>
              <a:ea typeface="Roboto Slab"/>
              <a:cs typeface="Roboto Slab"/>
              <a:sym typeface="Roboto Slab"/>
            </a:endParaRPr>
          </a:p>
          <a:p>
            <a:pPr indent="-342900" lvl="1" marL="914400" rtl="0" algn="l">
              <a:lnSpc>
                <a:spcPct val="150000"/>
              </a:lnSpc>
              <a:spcBef>
                <a:spcPts val="0"/>
              </a:spcBef>
              <a:spcAft>
                <a:spcPts val="0"/>
              </a:spcAft>
              <a:buClr>
                <a:srgbClr val="609E12"/>
              </a:buClr>
              <a:buSzPts val="1800"/>
              <a:buFont typeface="Roboto Slab"/>
              <a:buChar char="→"/>
            </a:pPr>
            <a:r>
              <a:rPr lang="en" sz="1800">
                <a:solidFill>
                  <a:srgbClr val="073763"/>
                </a:solidFill>
                <a:latin typeface="Roboto Slab"/>
                <a:ea typeface="Roboto Slab"/>
                <a:cs typeface="Roboto Slab"/>
                <a:sym typeface="Roboto Slab"/>
              </a:rPr>
              <a:t>CAFB Distribution Locations</a:t>
            </a:r>
            <a:endParaRPr sz="1800">
              <a:solidFill>
                <a:srgbClr val="073763"/>
              </a:solidFill>
              <a:latin typeface="Roboto Slab"/>
              <a:ea typeface="Roboto Slab"/>
              <a:cs typeface="Roboto Slab"/>
              <a:sym typeface="Roboto Slab"/>
            </a:endParaRPr>
          </a:p>
          <a:p>
            <a:pPr indent="-342900" lvl="1" marL="914400" rtl="0" algn="l">
              <a:lnSpc>
                <a:spcPct val="150000"/>
              </a:lnSpc>
              <a:spcBef>
                <a:spcPts val="0"/>
              </a:spcBef>
              <a:spcAft>
                <a:spcPts val="0"/>
              </a:spcAft>
              <a:buClr>
                <a:srgbClr val="609E12"/>
              </a:buClr>
              <a:buSzPts val="1800"/>
              <a:buFont typeface="Roboto Slab"/>
              <a:buChar char="→"/>
            </a:pPr>
            <a:r>
              <a:rPr lang="en" sz="1800">
                <a:solidFill>
                  <a:srgbClr val="073763"/>
                </a:solidFill>
                <a:latin typeface="Roboto Slab"/>
                <a:ea typeface="Roboto Slab"/>
                <a:cs typeface="Roboto Slab"/>
                <a:sym typeface="Roboto Slab"/>
              </a:rPr>
              <a:t>Census Socioeconomic Data</a:t>
            </a:r>
            <a:endParaRPr sz="1800">
              <a:solidFill>
                <a:srgbClr val="073763"/>
              </a:solidFill>
              <a:latin typeface="Roboto Slab"/>
              <a:ea typeface="Roboto Slab"/>
              <a:cs typeface="Roboto Slab"/>
              <a:sym typeface="Roboto Slab"/>
            </a:endParaRPr>
          </a:p>
          <a:p>
            <a:pPr indent="0" lvl="0" marL="0" rtl="0" algn="l">
              <a:spcBef>
                <a:spcPts val="1600"/>
              </a:spcBef>
              <a:spcAft>
                <a:spcPts val="0"/>
              </a:spcAft>
              <a:buNone/>
            </a:pPr>
            <a:r>
              <a:t/>
            </a:r>
            <a:endParaRPr>
              <a:solidFill>
                <a:srgbClr val="073763"/>
              </a:solidFill>
              <a:latin typeface="Roboto Slab"/>
              <a:ea typeface="Roboto Slab"/>
              <a:cs typeface="Roboto Slab"/>
              <a:sym typeface="Roboto Slab"/>
            </a:endParaRPr>
          </a:p>
          <a:p>
            <a:pPr indent="0" lvl="0" marL="0" rtl="0" algn="l">
              <a:spcBef>
                <a:spcPts val="1600"/>
              </a:spcBef>
              <a:spcAft>
                <a:spcPts val="1600"/>
              </a:spcAft>
              <a:buNone/>
            </a:pPr>
            <a:r>
              <a:t/>
            </a:r>
            <a:endParaRPr>
              <a:solidFill>
                <a:srgbClr val="073763"/>
              </a:solidFill>
              <a:latin typeface="Roboto Mono"/>
              <a:ea typeface="Roboto Mono"/>
              <a:cs typeface="Roboto Mono"/>
              <a:sym typeface="Roboto Mono"/>
            </a:endParaRPr>
          </a:p>
        </p:txBody>
      </p:sp>
      <p:pic>
        <p:nvPicPr>
          <p:cNvPr id="216" name="Google Shape;216;p22"/>
          <p:cNvPicPr preferRelativeResize="0"/>
          <p:nvPr/>
        </p:nvPicPr>
        <p:blipFill rotWithShape="1">
          <a:blip r:embed="rId3">
            <a:alphaModFix/>
          </a:blip>
          <a:srcRect b="20833" l="28958" r="31031" t="6094"/>
          <a:stretch/>
        </p:blipFill>
        <p:spPr>
          <a:xfrm>
            <a:off x="4779675" y="1192201"/>
            <a:ext cx="3599599" cy="2969975"/>
          </a:xfrm>
          <a:prstGeom prst="rect">
            <a:avLst/>
          </a:prstGeom>
          <a:noFill/>
          <a:ln>
            <a:noFill/>
          </a:ln>
        </p:spPr>
      </p:pic>
      <p:sp>
        <p:nvSpPr>
          <p:cNvPr id="217" name="Google Shape;217;p22"/>
          <p:cNvSpPr txBox="1"/>
          <p:nvPr/>
        </p:nvSpPr>
        <p:spPr>
          <a:xfrm>
            <a:off x="9439325" y="0"/>
            <a:ext cx="4909800" cy="80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222222"/>
                </a:solidFill>
                <a:highlight>
                  <a:srgbClr val="FFFFFF"/>
                </a:highlight>
              </a:rPr>
              <a:t>The census data we have right now is the recently released (in January) 2013-2018 ACS data. Pulled from </a:t>
            </a:r>
            <a:r>
              <a:rPr lang="en" sz="1100" u="sng">
                <a:solidFill>
                  <a:srgbClr val="1155CC"/>
                </a:solidFill>
                <a:highlight>
                  <a:srgbClr val="FFFFFF"/>
                </a:highlight>
                <a:hlinkClick r:id="rId4"/>
              </a:rPr>
              <a:t>here</a:t>
            </a:r>
            <a:r>
              <a:rPr lang="en" sz="1100">
                <a:solidFill>
                  <a:srgbClr val="222222"/>
                </a:solidFill>
                <a:highlight>
                  <a:srgbClr val="FFFFFF"/>
                </a:highlight>
              </a:rPr>
              <a:t>.</a:t>
            </a:r>
            <a:endParaRPr sz="1100">
              <a:solidFill>
                <a:srgbClr val="222222"/>
              </a:solidFill>
              <a:highlight>
                <a:srgbClr val="FFFFFF"/>
              </a:highlight>
            </a:endParaRPr>
          </a:p>
          <a:p>
            <a:pPr indent="0" lvl="0" marL="0" rtl="0" algn="l">
              <a:spcBef>
                <a:spcPts val="0"/>
              </a:spcBef>
              <a:spcAft>
                <a:spcPts val="0"/>
              </a:spcAft>
              <a:buNone/>
            </a:pPr>
            <a:r>
              <a:rPr lang="en" sz="1100" u="sng">
                <a:solidFill>
                  <a:schemeClr val="hlink"/>
                </a:solidFill>
                <a:hlinkClick r:id="rId5"/>
              </a:rPr>
              <a:t>https://data.census.gov/cedsci/</a:t>
            </a:r>
            <a:endParaRPr sz="1100">
              <a:solidFill>
                <a:srgbClr val="222222"/>
              </a:solidFill>
              <a:highlight>
                <a:srgbClr val="FFFFFF"/>
              </a:highlight>
            </a:endParaRPr>
          </a:p>
          <a:p>
            <a:pPr indent="0" lvl="0" marL="0" rtl="0" algn="l">
              <a:spcBef>
                <a:spcPts val="0"/>
              </a:spcBef>
              <a:spcAft>
                <a:spcPts val="0"/>
              </a:spcAft>
              <a:buNone/>
            </a:pPr>
            <a:r>
              <a:t/>
            </a:r>
            <a:endParaRPr sz="1100">
              <a:solidFill>
                <a:srgbClr val="222222"/>
              </a:solidFill>
              <a:highlight>
                <a:srgbClr val="FFFFFF"/>
              </a:highlight>
            </a:endParaRPr>
          </a:p>
          <a:p>
            <a:pPr indent="0" lvl="0" marL="0" rtl="0" algn="l">
              <a:spcBef>
                <a:spcPts val="0"/>
              </a:spcBef>
              <a:spcAft>
                <a:spcPts val="0"/>
              </a:spcAft>
              <a:buNone/>
            </a:pPr>
            <a:r>
              <a:t/>
            </a:r>
            <a:endParaRPr sz="1100">
              <a:solidFill>
                <a:srgbClr val="222222"/>
              </a:solidFill>
              <a:highlight>
                <a:srgbClr val="FFFFFF"/>
              </a:highlight>
            </a:endParaRPr>
          </a:p>
        </p:txBody>
      </p:sp>
      <p:pic>
        <p:nvPicPr>
          <p:cNvPr id="218" name="Google Shape;218;p22"/>
          <p:cNvPicPr preferRelativeResize="0"/>
          <p:nvPr/>
        </p:nvPicPr>
        <p:blipFill>
          <a:blip r:embed="rId6">
            <a:alphaModFix/>
          </a:blip>
          <a:stretch>
            <a:fillRect/>
          </a:stretch>
        </p:blipFill>
        <p:spPr>
          <a:xfrm>
            <a:off x="10164724" y="1425655"/>
            <a:ext cx="2356726" cy="939926"/>
          </a:xfrm>
          <a:prstGeom prst="rect">
            <a:avLst/>
          </a:prstGeom>
          <a:noFill/>
          <a:ln>
            <a:noFill/>
          </a:ln>
        </p:spPr>
      </p:pic>
      <p:sp>
        <p:nvSpPr>
          <p:cNvPr id="219" name="Google Shape;219;p22"/>
          <p:cNvSpPr txBox="1"/>
          <p:nvPr/>
        </p:nvSpPr>
        <p:spPr>
          <a:xfrm>
            <a:off x="9805500" y="1106300"/>
            <a:ext cx="49098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7"/>
              </a:rPr>
              <a:t>https://healthdata.gov/</a:t>
            </a:r>
            <a:endParaRPr sz="1100">
              <a:solidFill>
                <a:srgbClr val="222222"/>
              </a:solidFill>
              <a:highlight>
                <a:srgbClr val="FFFFFF"/>
              </a:highlight>
            </a:endParaRPr>
          </a:p>
        </p:txBody>
      </p:sp>
      <p:sp>
        <p:nvSpPr>
          <p:cNvPr id="220" name="Google Shape;220;p22"/>
          <p:cNvSpPr txBox="1"/>
          <p:nvPr/>
        </p:nvSpPr>
        <p:spPr>
          <a:xfrm>
            <a:off x="9554550" y="701725"/>
            <a:ext cx="49098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8"/>
              </a:rPr>
              <a:t>https://datausa.io/profile/geo/washington-dc/</a:t>
            </a:r>
            <a:endParaRPr sz="1100">
              <a:solidFill>
                <a:srgbClr val="222222"/>
              </a:solidFill>
              <a:highlight>
                <a:srgbClr val="FFFFFF"/>
              </a:highlight>
            </a:endParaRPr>
          </a:p>
          <a:p>
            <a:pPr indent="0" lvl="0" marL="0" rtl="0" algn="l">
              <a:spcBef>
                <a:spcPts val="0"/>
              </a:spcBef>
              <a:spcAft>
                <a:spcPts val="0"/>
              </a:spcAft>
              <a:buNone/>
            </a:pPr>
            <a:r>
              <a:rPr lang="en" sz="1100" u="sng">
                <a:solidFill>
                  <a:schemeClr val="hlink"/>
                </a:solidFill>
                <a:hlinkClick r:id="rId9"/>
              </a:rPr>
              <a:t>https://healthdata.gov/</a:t>
            </a:r>
            <a:endParaRPr sz="1100">
              <a:solidFill>
                <a:srgbClr val="222222"/>
              </a:solidFill>
              <a:highlight>
                <a:srgbClr val="FFFFFF"/>
              </a:highlight>
            </a:endParaRPr>
          </a:p>
        </p:txBody>
      </p:sp>
      <p:sp>
        <p:nvSpPr>
          <p:cNvPr id="221" name="Google Shape;2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Sources</a:t>
            </a:r>
            <a:endParaRPr/>
          </a:p>
        </p:txBody>
      </p:sp>
      <p:sp>
        <p:nvSpPr>
          <p:cNvPr id="222" name="Google Shape;22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223" name="Google Shape;223;p22"/>
          <p:cNvGrpSpPr/>
          <p:nvPr/>
        </p:nvGrpSpPr>
        <p:grpSpPr>
          <a:xfrm>
            <a:off x="257850" y="4551739"/>
            <a:ext cx="8628250" cy="689461"/>
            <a:chOff x="257850" y="4551739"/>
            <a:chExt cx="8628250" cy="689461"/>
          </a:xfrm>
        </p:grpSpPr>
        <p:cxnSp>
          <p:nvCxnSpPr>
            <p:cNvPr id="224" name="Google Shape;224;p22"/>
            <p:cNvCxnSpPr>
              <a:stCxn id="225" idx="2"/>
              <a:endCxn id="226" idx="6"/>
            </p:cNvCxnSpPr>
            <p:nvPr/>
          </p:nvCxnSpPr>
          <p:spPr>
            <a:xfrm>
              <a:off x="619510" y="4714789"/>
              <a:ext cx="7905000" cy="0"/>
            </a:xfrm>
            <a:prstGeom prst="straightConnector1">
              <a:avLst/>
            </a:prstGeom>
            <a:noFill/>
            <a:ln cap="flat" cmpd="sng" w="28575">
              <a:solidFill>
                <a:srgbClr val="073763"/>
              </a:solidFill>
              <a:prstDash val="solid"/>
              <a:round/>
              <a:headEnd len="med" w="med" type="none"/>
              <a:tailEnd len="med" w="med" type="none"/>
            </a:ln>
          </p:spPr>
        </p:cxnSp>
        <p:sp>
          <p:nvSpPr>
            <p:cNvPr id="226" name="Google Shape;226;p22"/>
            <p:cNvSpPr/>
            <p:nvPr/>
          </p:nvSpPr>
          <p:spPr>
            <a:xfrm>
              <a:off x="8200745"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2"/>
            <p:cNvSpPr/>
            <p:nvPr/>
          </p:nvSpPr>
          <p:spPr>
            <a:xfrm>
              <a:off x="3651999"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2"/>
            <p:cNvSpPr/>
            <p:nvPr/>
          </p:nvSpPr>
          <p:spPr>
            <a:xfrm>
              <a:off x="2135742" y="4551740"/>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2"/>
            <p:cNvSpPr/>
            <p:nvPr/>
          </p:nvSpPr>
          <p:spPr>
            <a:xfrm>
              <a:off x="619510"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2"/>
            <p:cNvSpPr/>
            <p:nvPr/>
          </p:nvSpPr>
          <p:spPr>
            <a:xfrm>
              <a:off x="6684488" y="4551739"/>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2"/>
            <p:cNvSpPr/>
            <p:nvPr/>
          </p:nvSpPr>
          <p:spPr>
            <a:xfrm>
              <a:off x="5168256"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
            <p:cNvSpPr txBox="1"/>
            <p:nvPr/>
          </p:nvSpPr>
          <p:spPr>
            <a:xfrm>
              <a:off x="25785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Opportunity</a:t>
              </a:r>
              <a:endParaRPr sz="1100">
                <a:solidFill>
                  <a:srgbClr val="073763"/>
                </a:solidFill>
                <a:latin typeface="Roboto Slab"/>
                <a:ea typeface="Roboto Slab"/>
                <a:cs typeface="Roboto Slab"/>
                <a:sym typeface="Roboto Slab"/>
              </a:endParaRPr>
            </a:p>
          </p:txBody>
        </p:sp>
        <p:sp>
          <p:nvSpPr>
            <p:cNvPr id="232" name="Google Shape;232;p22"/>
            <p:cNvSpPr txBox="1"/>
            <p:nvPr/>
          </p:nvSpPr>
          <p:spPr>
            <a:xfrm>
              <a:off x="1923201" y="4787600"/>
              <a:ext cx="7488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Tasks</a:t>
              </a:r>
              <a:endParaRPr sz="1100">
                <a:solidFill>
                  <a:srgbClr val="073763"/>
                </a:solidFill>
                <a:latin typeface="Roboto Slab"/>
                <a:ea typeface="Roboto Slab"/>
                <a:cs typeface="Roboto Slab"/>
                <a:sym typeface="Roboto Slab"/>
              </a:endParaRPr>
            </a:p>
          </p:txBody>
        </p:sp>
        <p:sp>
          <p:nvSpPr>
            <p:cNvPr id="233" name="Google Shape;233;p22"/>
            <p:cNvSpPr txBox="1"/>
            <p:nvPr/>
          </p:nvSpPr>
          <p:spPr>
            <a:xfrm>
              <a:off x="3471250" y="4787600"/>
              <a:ext cx="6852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Data</a:t>
              </a:r>
              <a:endParaRPr sz="1100">
                <a:solidFill>
                  <a:srgbClr val="073763"/>
                </a:solidFill>
                <a:latin typeface="Roboto Slab"/>
                <a:ea typeface="Roboto Slab"/>
                <a:cs typeface="Roboto Slab"/>
                <a:sym typeface="Roboto Slab"/>
              </a:endParaRPr>
            </a:p>
          </p:txBody>
        </p:sp>
        <p:sp>
          <p:nvSpPr>
            <p:cNvPr id="234" name="Google Shape;234;p22"/>
            <p:cNvSpPr txBox="1"/>
            <p:nvPr/>
          </p:nvSpPr>
          <p:spPr>
            <a:xfrm>
              <a:off x="4806602"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Hypotheses</a:t>
              </a:r>
              <a:endParaRPr sz="1100">
                <a:solidFill>
                  <a:srgbClr val="073763"/>
                </a:solidFill>
                <a:latin typeface="Roboto Slab"/>
                <a:ea typeface="Roboto Slab"/>
                <a:cs typeface="Roboto Slab"/>
                <a:sym typeface="Roboto Slab"/>
              </a:endParaRPr>
            </a:p>
          </p:txBody>
        </p:sp>
        <p:sp>
          <p:nvSpPr>
            <p:cNvPr id="235" name="Google Shape;235;p22"/>
            <p:cNvSpPr txBox="1"/>
            <p:nvPr/>
          </p:nvSpPr>
          <p:spPr>
            <a:xfrm>
              <a:off x="6039500" y="4787600"/>
              <a:ext cx="16137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Current Progress</a:t>
              </a:r>
              <a:endParaRPr sz="1100">
                <a:solidFill>
                  <a:srgbClr val="073763"/>
                </a:solidFill>
                <a:latin typeface="Roboto Slab"/>
                <a:ea typeface="Roboto Slab"/>
                <a:cs typeface="Roboto Slab"/>
                <a:sym typeface="Roboto Slab"/>
              </a:endParaRPr>
            </a:p>
          </p:txBody>
        </p:sp>
        <p:sp>
          <p:nvSpPr>
            <p:cNvPr id="236" name="Google Shape;236;p22"/>
            <p:cNvSpPr txBox="1"/>
            <p:nvPr/>
          </p:nvSpPr>
          <p:spPr>
            <a:xfrm>
              <a:off x="783910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Next Steps</a:t>
              </a:r>
              <a:endParaRPr sz="1100">
                <a:solidFill>
                  <a:srgbClr val="073763"/>
                </a:solidFill>
                <a:latin typeface="Roboto Slab"/>
                <a:ea typeface="Roboto Slab"/>
                <a:cs typeface="Roboto Slab"/>
                <a:sym typeface="Roboto Slab"/>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23"/>
          <p:cNvSpPr txBox="1"/>
          <p:nvPr>
            <p:ph idx="1" type="body"/>
          </p:nvPr>
        </p:nvSpPr>
        <p:spPr>
          <a:xfrm>
            <a:off x="311700" y="1132275"/>
            <a:ext cx="4859700" cy="3416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2400">
                <a:solidFill>
                  <a:srgbClr val="609E12"/>
                </a:solidFill>
              </a:rPr>
              <a:t>Federal Opportunity Zone Data</a:t>
            </a:r>
            <a:endParaRPr sz="2400">
              <a:solidFill>
                <a:srgbClr val="609E12"/>
              </a:solidFill>
              <a:latin typeface="Roboto Slab"/>
              <a:ea typeface="Roboto Slab"/>
              <a:cs typeface="Roboto Slab"/>
              <a:sym typeface="Roboto Slab"/>
            </a:endParaRPr>
          </a:p>
          <a:p>
            <a:pPr indent="-342900" lvl="0" marL="457200" rtl="0" algn="l">
              <a:lnSpc>
                <a:spcPct val="150000"/>
              </a:lnSpc>
              <a:spcBef>
                <a:spcPts val="0"/>
              </a:spcBef>
              <a:spcAft>
                <a:spcPts val="0"/>
              </a:spcAft>
              <a:buClr>
                <a:srgbClr val="609E12"/>
              </a:buClr>
              <a:buSzPts val="1800"/>
              <a:buChar char="⌾"/>
            </a:pPr>
            <a:r>
              <a:rPr lang="en">
                <a:solidFill>
                  <a:srgbClr val="073763"/>
                </a:solidFill>
              </a:rPr>
              <a:t>25 federal opportunity zones </a:t>
            </a:r>
            <a:endParaRPr>
              <a:solidFill>
                <a:srgbClr val="073763"/>
              </a:solidFill>
            </a:endParaRPr>
          </a:p>
          <a:p>
            <a:pPr indent="-342900" lvl="0" marL="457200" rtl="0" algn="l">
              <a:lnSpc>
                <a:spcPct val="100000"/>
              </a:lnSpc>
              <a:spcBef>
                <a:spcPts val="0"/>
              </a:spcBef>
              <a:spcAft>
                <a:spcPts val="0"/>
              </a:spcAft>
              <a:buClr>
                <a:srgbClr val="609E12"/>
              </a:buClr>
              <a:buSzPts val="1800"/>
              <a:buChar char="⌾"/>
            </a:pPr>
            <a:r>
              <a:rPr lang="en">
                <a:solidFill>
                  <a:srgbClr val="073763"/>
                </a:solidFill>
              </a:rPr>
              <a:t>Areas that are eligible for financial gain, government encouraging development and growth </a:t>
            </a:r>
            <a:endParaRPr>
              <a:solidFill>
                <a:srgbClr val="073763"/>
              </a:solidFill>
            </a:endParaRPr>
          </a:p>
          <a:p>
            <a:pPr indent="-342900" lvl="0" marL="457200" rtl="0" algn="l">
              <a:lnSpc>
                <a:spcPct val="150000"/>
              </a:lnSpc>
              <a:spcBef>
                <a:spcPts val="1000"/>
              </a:spcBef>
              <a:spcAft>
                <a:spcPts val="0"/>
              </a:spcAft>
              <a:buClr>
                <a:srgbClr val="609E12"/>
              </a:buClr>
              <a:buSzPts val="1800"/>
              <a:buChar char="⌾"/>
            </a:pPr>
            <a:r>
              <a:rPr lang="en">
                <a:solidFill>
                  <a:srgbClr val="073763"/>
                </a:solidFill>
              </a:rPr>
              <a:t>CSV files publicly available</a:t>
            </a:r>
            <a:endParaRPr>
              <a:solidFill>
                <a:srgbClr val="073763"/>
              </a:solidFill>
            </a:endParaRPr>
          </a:p>
          <a:p>
            <a:pPr indent="0" lvl="0" marL="0" rtl="0" algn="l">
              <a:lnSpc>
                <a:spcPct val="150000"/>
              </a:lnSpc>
              <a:spcBef>
                <a:spcPts val="1600"/>
              </a:spcBef>
              <a:spcAft>
                <a:spcPts val="1600"/>
              </a:spcAft>
              <a:buNone/>
            </a:pPr>
            <a:r>
              <a:t/>
            </a:r>
            <a:endParaRPr>
              <a:latin typeface="Roboto Mono"/>
              <a:ea typeface="Roboto Mono"/>
              <a:cs typeface="Roboto Mono"/>
              <a:sym typeface="Roboto Mono"/>
            </a:endParaRPr>
          </a:p>
        </p:txBody>
      </p:sp>
      <p:sp>
        <p:nvSpPr>
          <p:cNvPr id="242" name="Google Shape;242;p23"/>
          <p:cNvSpPr txBox="1"/>
          <p:nvPr/>
        </p:nvSpPr>
        <p:spPr>
          <a:xfrm>
            <a:off x="9134525" y="0"/>
            <a:ext cx="4909800" cy="80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222222"/>
                </a:solidFill>
                <a:highlight>
                  <a:srgbClr val="FFFFFF"/>
                </a:highlight>
              </a:rPr>
              <a:t>The census data we have right now is the recently released (in January) 2013-2018 ACS data. Pulled from </a:t>
            </a:r>
            <a:r>
              <a:rPr lang="en" sz="1100" u="sng">
                <a:solidFill>
                  <a:srgbClr val="1155CC"/>
                </a:solidFill>
                <a:highlight>
                  <a:srgbClr val="FFFFFF"/>
                </a:highlight>
                <a:hlinkClick r:id="rId3"/>
              </a:rPr>
              <a:t>here</a:t>
            </a:r>
            <a:r>
              <a:rPr lang="en" sz="1100">
                <a:solidFill>
                  <a:srgbClr val="222222"/>
                </a:solidFill>
                <a:highlight>
                  <a:srgbClr val="FFFFFF"/>
                </a:highlight>
              </a:rPr>
              <a:t>.</a:t>
            </a:r>
            <a:endParaRPr sz="1100">
              <a:solidFill>
                <a:srgbClr val="222222"/>
              </a:solidFill>
              <a:highlight>
                <a:srgbClr val="FFFFFF"/>
              </a:highlight>
            </a:endParaRPr>
          </a:p>
          <a:p>
            <a:pPr indent="0" lvl="0" marL="0" rtl="0" algn="l">
              <a:spcBef>
                <a:spcPts val="0"/>
              </a:spcBef>
              <a:spcAft>
                <a:spcPts val="0"/>
              </a:spcAft>
              <a:buNone/>
            </a:pPr>
            <a:r>
              <a:rPr lang="en" sz="1100" u="sng">
                <a:solidFill>
                  <a:schemeClr val="hlink"/>
                </a:solidFill>
                <a:hlinkClick r:id="rId4"/>
              </a:rPr>
              <a:t>https://data.census.gov/cedsci/</a:t>
            </a:r>
            <a:endParaRPr sz="1100">
              <a:solidFill>
                <a:srgbClr val="222222"/>
              </a:solidFill>
              <a:highlight>
                <a:srgbClr val="FFFFFF"/>
              </a:highlight>
            </a:endParaRPr>
          </a:p>
          <a:p>
            <a:pPr indent="0" lvl="0" marL="0" rtl="0" algn="l">
              <a:spcBef>
                <a:spcPts val="0"/>
              </a:spcBef>
              <a:spcAft>
                <a:spcPts val="0"/>
              </a:spcAft>
              <a:buNone/>
            </a:pPr>
            <a:r>
              <a:t/>
            </a:r>
            <a:endParaRPr sz="1100">
              <a:solidFill>
                <a:srgbClr val="222222"/>
              </a:solidFill>
              <a:highlight>
                <a:srgbClr val="FFFFFF"/>
              </a:highlight>
            </a:endParaRPr>
          </a:p>
          <a:p>
            <a:pPr indent="0" lvl="0" marL="0" rtl="0" algn="l">
              <a:spcBef>
                <a:spcPts val="0"/>
              </a:spcBef>
              <a:spcAft>
                <a:spcPts val="0"/>
              </a:spcAft>
              <a:buNone/>
            </a:pPr>
            <a:r>
              <a:t/>
            </a:r>
            <a:endParaRPr sz="1100">
              <a:solidFill>
                <a:srgbClr val="222222"/>
              </a:solidFill>
              <a:highlight>
                <a:srgbClr val="FFFFFF"/>
              </a:highlight>
            </a:endParaRPr>
          </a:p>
        </p:txBody>
      </p:sp>
      <p:pic>
        <p:nvPicPr>
          <p:cNvPr id="243" name="Google Shape;243;p23"/>
          <p:cNvPicPr preferRelativeResize="0"/>
          <p:nvPr/>
        </p:nvPicPr>
        <p:blipFill>
          <a:blip r:embed="rId5">
            <a:alphaModFix/>
          </a:blip>
          <a:stretch>
            <a:fillRect/>
          </a:stretch>
        </p:blipFill>
        <p:spPr>
          <a:xfrm>
            <a:off x="9249751" y="1444294"/>
            <a:ext cx="5098300" cy="2033338"/>
          </a:xfrm>
          <a:prstGeom prst="rect">
            <a:avLst/>
          </a:prstGeom>
          <a:noFill/>
          <a:ln>
            <a:noFill/>
          </a:ln>
        </p:spPr>
      </p:pic>
      <p:sp>
        <p:nvSpPr>
          <p:cNvPr id="244" name="Google Shape;244;p23"/>
          <p:cNvSpPr txBox="1"/>
          <p:nvPr/>
        </p:nvSpPr>
        <p:spPr>
          <a:xfrm>
            <a:off x="9805500" y="1106300"/>
            <a:ext cx="49098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6"/>
              </a:rPr>
              <a:t>https://healthdata.gov/</a:t>
            </a:r>
            <a:endParaRPr sz="1100">
              <a:solidFill>
                <a:srgbClr val="222222"/>
              </a:solidFill>
              <a:highlight>
                <a:srgbClr val="FFFFFF"/>
              </a:highlight>
            </a:endParaRPr>
          </a:p>
        </p:txBody>
      </p:sp>
      <p:sp>
        <p:nvSpPr>
          <p:cNvPr id="245" name="Google Shape;245;p23"/>
          <p:cNvSpPr txBox="1"/>
          <p:nvPr/>
        </p:nvSpPr>
        <p:spPr>
          <a:xfrm>
            <a:off x="9249750" y="701725"/>
            <a:ext cx="49098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7"/>
              </a:rPr>
              <a:t>https://datausa.io/profile/geo/washington-dc/</a:t>
            </a:r>
            <a:endParaRPr sz="1100">
              <a:solidFill>
                <a:srgbClr val="222222"/>
              </a:solidFill>
              <a:highlight>
                <a:srgbClr val="FFFFFF"/>
              </a:highlight>
            </a:endParaRPr>
          </a:p>
          <a:p>
            <a:pPr indent="0" lvl="0" marL="0" rtl="0" algn="l">
              <a:spcBef>
                <a:spcPts val="0"/>
              </a:spcBef>
              <a:spcAft>
                <a:spcPts val="0"/>
              </a:spcAft>
              <a:buNone/>
            </a:pPr>
            <a:r>
              <a:rPr lang="en" sz="1100" u="sng">
                <a:solidFill>
                  <a:schemeClr val="hlink"/>
                </a:solidFill>
                <a:hlinkClick r:id="rId8"/>
              </a:rPr>
              <a:t>https://healthdata.gov/</a:t>
            </a:r>
            <a:endParaRPr sz="1100">
              <a:solidFill>
                <a:srgbClr val="222222"/>
              </a:solidFill>
              <a:highlight>
                <a:srgbClr val="FFFFFF"/>
              </a:highlight>
            </a:endParaRPr>
          </a:p>
        </p:txBody>
      </p:sp>
      <p:sp>
        <p:nvSpPr>
          <p:cNvPr id="246" name="Google Shape;246;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Sources</a:t>
            </a:r>
            <a:endParaRPr/>
          </a:p>
        </p:txBody>
      </p:sp>
      <p:pic>
        <p:nvPicPr>
          <p:cNvPr id="247" name="Google Shape;247;p23"/>
          <p:cNvPicPr preferRelativeResize="0"/>
          <p:nvPr/>
        </p:nvPicPr>
        <p:blipFill rotWithShape="1">
          <a:blip r:embed="rId9">
            <a:alphaModFix/>
          </a:blip>
          <a:srcRect b="16481" l="33524" r="19091" t="23102"/>
          <a:stretch/>
        </p:blipFill>
        <p:spPr>
          <a:xfrm>
            <a:off x="5071150" y="1559013"/>
            <a:ext cx="3573773" cy="2562924"/>
          </a:xfrm>
          <a:prstGeom prst="rect">
            <a:avLst/>
          </a:prstGeom>
          <a:noFill/>
          <a:ln>
            <a:noFill/>
          </a:ln>
        </p:spPr>
      </p:pic>
      <p:grpSp>
        <p:nvGrpSpPr>
          <p:cNvPr id="248" name="Google Shape;248;p23"/>
          <p:cNvGrpSpPr/>
          <p:nvPr/>
        </p:nvGrpSpPr>
        <p:grpSpPr>
          <a:xfrm>
            <a:off x="257850" y="4551739"/>
            <a:ext cx="8628250" cy="689461"/>
            <a:chOff x="257850" y="4551739"/>
            <a:chExt cx="8628250" cy="689461"/>
          </a:xfrm>
        </p:grpSpPr>
        <p:cxnSp>
          <p:nvCxnSpPr>
            <p:cNvPr id="249" name="Google Shape;249;p23"/>
            <p:cNvCxnSpPr>
              <a:stCxn id="250" idx="2"/>
              <a:endCxn id="251" idx="6"/>
            </p:cNvCxnSpPr>
            <p:nvPr/>
          </p:nvCxnSpPr>
          <p:spPr>
            <a:xfrm>
              <a:off x="619510" y="4714789"/>
              <a:ext cx="7905000" cy="0"/>
            </a:xfrm>
            <a:prstGeom prst="straightConnector1">
              <a:avLst/>
            </a:prstGeom>
            <a:noFill/>
            <a:ln cap="flat" cmpd="sng" w="28575">
              <a:solidFill>
                <a:srgbClr val="073763"/>
              </a:solidFill>
              <a:prstDash val="solid"/>
              <a:round/>
              <a:headEnd len="med" w="med" type="none"/>
              <a:tailEnd len="med" w="med" type="none"/>
            </a:ln>
          </p:spPr>
        </p:cxnSp>
        <p:sp>
          <p:nvSpPr>
            <p:cNvPr id="251" name="Google Shape;251;p23"/>
            <p:cNvSpPr/>
            <p:nvPr/>
          </p:nvSpPr>
          <p:spPr>
            <a:xfrm>
              <a:off x="8200745"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3651999"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2135742" y="4551740"/>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a:off x="619510"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a:off x="6684488" y="4551739"/>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
            <p:cNvSpPr/>
            <p:nvPr/>
          </p:nvSpPr>
          <p:spPr>
            <a:xfrm>
              <a:off x="5168256"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txBox="1"/>
            <p:nvPr/>
          </p:nvSpPr>
          <p:spPr>
            <a:xfrm>
              <a:off x="25785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Opportunity</a:t>
              </a:r>
              <a:endParaRPr sz="1100">
                <a:solidFill>
                  <a:srgbClr val="073763"/>
                </a:solidFill>
                <a:latin typeface="Roboto Slab"/>
                <a:ea typeface="Roboto Slab"/>
                <a:cs typeface="Roboto Slab"/>
                <a:sym typeface="Roboto Slab"/>
              </a:endParaRPr>
            </a:p>
          </p:txBody>
        </p:sp>
        <p:sp>
          <p:nvSpPr>
            <p:cNvPr id="257" name="Google Shape;257;p23"/>
            <p:cNvSpPr txBox="1"/>
            <p:nvPr/>
          </p:nvSpPr>
          <p:spPr>
            <a:xfrm>
              <a:off x="1923201" y="4787600"/>
              <a:ext cx="7488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Tasks</a:t>
              </a:r>
              <a:endParaRPr sz="1100">
                <a:solidFill>
                  <a:srgbClr val="073763"/>
                </a:solidFill>
                <a:latin typeface="Roboto Slab"/>
                <a:ea typeface="Roboto Slab"/>
                <a:cs typeface="Roboto Slab"/>
                <a:sym typeface="Roboto Slab"/>
              </a:endParaRPr>
            </a:p>
          </p:txBody>
        </p:sp>
        <p:sp>
          <p:nvSpPr>
            <p:cNvPr id="258" name="Google Shape;258;p23"/>
            <p:cNvSpPr txBox="1"/>
            <p:nvPr/>
          </p:nvSpPr>
          <p:spPr>
            <a:xfrm>
              <a:off x="3471250" y="4787600"/>
              <a:ext cx="6852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Data</a:t>
              </a:r>
              <a:endParaRPr sz="1100">
                <a:solidFill>
                  <a:srgbClr val="073763"/>
                </a:solidFill>
                <a:latin typeface="Roboto Slab"/>
                <a:ea typeface="Roboto Slab"/>
                <a:cs typeface="Roboto Slab"/>
                <a:sym typeface="Roboto Slab"/>
              </a:endParaRPr>
            </a:p>
          </p:txBody>
        </p:sp>
        <p:sp>
          <p:nvSpPr>
            <p:cNvPr id="259" name="Google Shape;259;p23"/>
            <p:cNvSpPr txBox="1"/>
            <p:nvPr/>
          </p:nvSpPr>
          <p:spPr>
            <a:xfrm>
              <a:off x="4806602"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Hypotheses</a:t>
              </a:r>
              <a:endParaRPr sz="1100">
                <a:solidFill>
                  <a:srgbClr val="073763"/>
                </a:solidFill>
                <a:latin typeface="Roboto Slab"/>
                <a:ea typeface="Roboto Slab"/>
                <a:cs typeface="Roboto Slab"/>
                <a:sym typeface="Roboto Slab"/>
              </a:endParaRPr>
            </a:p>
          </p:txBody>
        </p:sp>
        <p:sp>
          <p:nvSpPr>
            <p:cNvPr id="260" name="Google Shape;260;p23"/>
            <p:cNvSpPr txBox="1"/>
            <p:nvPr/>
          </p:nvSpPr>
          <p:spPr>
            <a:xfrm>
              <a:off x="6039500" y="4787600"/>
              <a:ext cx="16137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Current Progress</a:t>
              </a:r>
              <a:endParaRPr sz="1100">
                <a:solidFill>
                  <a:srgbClr val="073763"/>
                </a:solidFill>
                <a:latin typeface="Roboto Slab"/>
                <a:ea typeface="Roboto Slab"/>
                <a:cs typeface="Roboto Slab"/>
                <a:sym typeface="Roboto Slab"/>
              </a:endParaRPr>
            </a:p>
          </p:txBody>
        </p:sp>
        <p:sp>
          <p:nvSpPr>
            <p:cNvPr id="261" name="Google Shape;261;p23"/>
            <p:cNvSpPr txBox="1"/>
            <p:nvPr/>
          </p:nvSpPr>
          <p:spPr>
            <a:xfrm>
              <a:off x="783910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Next Steps</a:t>
              </a:r>
              <a:endParaRPr sz="1100">
                <a:solidFill>
                  <a:srgbClr val="073763"/>
                </a:solidFill>
                <a:latin typeface="Roboto Slab"/>
                <a:ea typeface="Roboto Slab"/>
                <a:cs typeface="Roboto Slab"/>
                <a:sym typeface="Roboto Slab"/>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Graphical Representation of Data</a:t>
            </a:r>
            <a:endParaRPr/>
          </a:p>
        </p:txBody>
      </p:sp>
      <p:sp>
        <p:nvSpPr>
          <p:cNvPr id="267" name="Google Shape;267;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68" name="Google Shape;268;p24"/>
          <p:cNvSpPr txBox="1"/>
          <p:nvPr>
            <p:ph idx="1" type="body"/>
          </p:nvPr>
        </p:nvSpPr>
        <p:spPr>
          <a:xfrm>
            <a:off x="79525" y="1076538"/>
            <a:ext cx="47781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solidFill>
                <a:srgbClr val="073763"/>
              </a:solidFill>
            </a:endParaRPr>
          </a:p>
          <a:p>
            <a:pPr indent="-342900" lvl="0" marL="457200" rtl="0" algn="l">
              <a:spcBef>
                <a:spcPts val="1600"/>
              </a:spcBef>
              <a:spcAft>
                <a:spcPts val="0"/>
              </a:spcAft>
              <a:buClr>
                <a:srgbClr val="50C238"/>
              </a:buClr>
              <a:buSzPts val="1800"/>
              <a:buChar char="⌾"/>
            </a:pPr>
            <a:r>
              <a:rPr lang="en">
                <a:solidFill>
                  <a:srgbClr val="073763"/>
                </a:solidFill>
              </a:rPr>
              <a:t>HHM overlays, folium maps with new possible locations plotted on overlay</a:t>
            </a:r>
            <a:endParaRPr>
              <a:solidFill>
                <a:srgbClr val="073763"/>
              </a:solidFill>
            </a:endParaRPr>
          </a:p>
          <a:p>
            <a:pPr indent="0" lvl="0" marL="0" rtl="0" algn="l">
              <a:spcBef>
                <a:spcPts val="1600"/>
              </a:spcBef>
              <a:spcAft>
                <a:spcPts val="0"/>
              </a:spcAft>
              <a:buNone/>
            </a:pPr>
            <a:r>
              <a:t/>
            </a:r>
            <a:endParaRPr sz="600">
              <a:solidFill>
                <a:srgbClr val="073763"/>
              </a:solidFill>
            </a:endParaRPr>
          </a:p>
          <a:p>
            <a:pPr indent="-342900" lvl="0" marL="457200" rtl="0" algn="l">
              <a:spcBef>
                <a:spcPts val="1600"/>
              </a:spcBef>
              <a:spcAft>
                <a:spcPts val="0"/>
              </a:spcAft>
              <a:buClr>
                <a:srgbClr val="50C238"/>
              </a:buClr>
              <a:buSzPts val="1800"/>
              <a:buChar char="⌾"/>
            </a:pPr>
            <a:r>
              <a:rPr lang="en">
                <a:solidFill>
                  <a:srgbClr val="073763"/>
                </a:solidFill>
              </a:rPr>
              <a:t>Representations of how many people use CAFB food banks based on the places that are visited most often </a:t>
            </a:r>
            <a:endParaRPr>
              <a:solidFill>
                <a:srgbClr val="073763"/>
              </a:solidFill>
            </a:endParaRPr>
          </a:p>
          <a:p>
            <a:pPr indent="0" lvl="0" marL="457200" rtl="0" algn="l">
              <a:spcBef>
                <a:spcPts val="1600"/>
              </a:spcBef>
              <a:spcAft>
                <a:spcPts val="1600"/>
              </a:spcAft>
              <a:buNone/>
            </a:pPr>
            <a:r>
              <a:t/>
            </a:r>
            <a:endParaRPr>
              <a:solidFill>
                <a:srgbClr val="073763"/>
              </a:solidFill>
            </a:endParaRPr>
          </a:p>
        </p:txBody>
      </p:sp>
      <p:grpSp>
        <p:nvGrpSpPr>
          <p:cNvPr id="269" name="Google Shape;269;p24"/>
          <p:cNvGrpSpPr/>
          <p:nvPr/>
        </p:nvGrpSpPr>
        <p:grpSpPr>
          <a:xfrm>
            <a:off x="257850" y="4551739"/>
            <a:ext cx="8628250" cy="689461"/>
            <a:chOff x="257850" y="4551739"/>
            <a:chExt cx="8628250" cy="689461"/>
          </a:xfrm>
        </p:grpSpPr>
        <p:cxnSp>
          <p:nvCxnSpPr>
            <p:cNvPr id="270" name="Google Shape;270;p24"/>
            <p:cNvCxnSpPr>
              <a:stCxn id="271" idx="2"/>
              <a:endCxn id="272" idx="6"/>
            </p:cNvCxnSpPr>
            <p:nvPr/>
          </p:nvCxnSpPr>
          <p:spPr>
            <a:xfrm>
              <a:off x="619510" y="4714789"/>
              <a:ext cx="7905000" cy="0"/>
            </a:xfrm>
            <a:prstGeom prst="straightConnector1">
              <a:avLst/>
            </a:prstGeom>
            <a:noFill/>
            <a:ln cap="flat" cmpd="sng" w="28575">
              <a:solidFill>
                <a:srgbClr val="073763"/>
              </a:solidFill>
              <a:prstDash val="solid"/>
              <a:round/>
              <a:headEnd len="med" w="med" type="none"/>
              <a:tailEnd len="med" w="med" type="none"/>
            </a:ln>
          </p:spPr>
        </p:cxnSp>
        <p:sp>
          <p:nvSpPr>
            <p:cNvPr id="272" name="Google Shape;272;p24"/>
            <p:cNvSpPr/>
            <p:nvPr/>
          </p:nvSpPr>
          <p:spPr>
            <a:xfrm>
              <a:off x="8200745"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3651999"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2135742" y="4551740"/>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619510"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6684488" y="4551739"/>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5168256"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txBox="1"/>
            <p:nvPr/>
          </p:nvSpPr>
          <p:spPr>
            <a:xfrm>
              <a:off x="25785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Opportunity</a:t>
              </a:r>
              <a:endParaRPr sz="1100">
                <a:solidFill>
                  <a:srgbClr val="073763"/>
                </a:solidFill>
                <a:latin typeface="Roboto Slab"/>
                <a:ea typeface="Roboto Slab"/>
                <a:cs typeface="Roboto Slab"/>
                <a:sym typeface="Roboto Slab"/>
              </a:endParaRPr>
            </a:p>
          </p:txBody>
        </p:sp>
        <p:sp>
          <p:nvSpPr>
            <p:cNvPr id="278" name="Google Shape;278;p24"/>
            <p:cNvSpPr txBox="1"/>
            <p:nvPr/>
          </p:nvSpPr>
          <p:spPr>
            <a:xfrm>
              <a:off x="1923201" y="4787600"/>
              <a:ext cx="7488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Tasks</a:t>
              </a:r>
              <a:endParaRPr sz="1100">
                <a:solidFill>
                  <a:srgbClr val="073763"/>
                </a:solidFill>
                <a:latin typeface="Roboto Slab"/>
                <a:ea typeface="Roboto Slab"/>
                <a:cs typeface="Roboto Slab"/>
                <a:sym typeface="Roboto Slab"/>
              </a:endParaRPr>
            </a:p>
          </p:txBody>
        </p:sp>
        <p:sp>
          <p:nvSpPr>
            <p:cNvPr id="279" name="Google Shape;279;p24"/>
            <p:cNvSpPr txBox="1"/>
            <p:nvPr/>
          </p:nvSpPr>
          <p:spPr>
            <a:xfrm>
              <a:off x="3471250" y="4787600"/>
              <a:ext cx="6852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Data</a:t>
              </a:r>
              <a:endParaRPr sz="1100">
                <a:solidFill>
                  <a:srgbClr val="073763"/>
                </a:solidFill>
                <a:latin typeface="Roboto Slab"/>
                <a:ea typeface="Roboto Slab"/>
                <a:cs typeface="Roboto Slab"/>
                <a:sym typeface="Roboto Slab"/>
              </a:endParaRPr>
            </a:p>
          </p:txBody>
        </p:sp>
        <p:sp>
          <p:nvSpPr>
            <p:cNvPr id="280" name="Google Shape;280;p24"/>
            <p:cNvSpPr txBox="1"/>
            <p:nvPr/>
          </p:nvSpPr>
          <p:spPr>
            <a:xfrm>
              <a:off x="4806602"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Hypotheses</a:t>
              </a:r>
              <a:endParaRPr sz="1100">
                <a:solidFill>
                  <a:srgbClr val="073763"/>
                </a:solidFill>
                <a:latin typeface="Roboto Slab"/>
                <a:ea typeface="Roboto Slab"/>
                <a:cs typeface="Roboto Slab"/>
                <a:sym typeface="Roboto Slab"/>
              </a:endParaRPr>
            </a:p>
          </p:txBody>
        </p:sp>
        <p:sp>
          <p:nvSpPr>
            <p:cNvPr id="281" name="Google Shape;281;p24"/>
            <p:cNvSpPr txBox="1"/>
            <p:nvPr/>
          </p:nvSpPr>
          <p:spPr>
            <a:xfrm>
              <a:off x="6039500" y="4787600"/>
              <a:ext cx="16137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Current Progress</a:t>
              </a:r>
              <a:endParaRPr sz="1100">
                <a:solidFill>
                  <a:srgbClr val="073763"/>
                </a:solidFill>
                <a:latin typeface="Roboto Slab"/>
                <a:ea typeface="Roboto Slab"/>
                <a:cs typeface="Roboto Slab"/>
                <a:sym typeface="Roboto Slab"/>
              </a:endParaRPr>
            </a:p>
          </p:txBody>
        </p:sp>
        <p:sp>
          <p:nvSpPr>
            <p:cNvPr id="282" name="Google Shape;282;p24"/>
            <p:cNvSpPr txBox="1"/>
            <p:nvPr/>
          </p:nvSpPr>
          <p:spPr>
            <a:xfrm>
              <a:off x="783910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Next Steps</a:t>
              </a:r>
              <a:endParaRPr sz="1100">
                <a:solidFill>
                  <a:srgbClr val="073763"/>
                </a:solidFill>
                <a:latin typeface="Roboto Slab"/>
                <a:ea typeface="Roboto Slab"/>
                <a:cs typeface="Roboto Slab"/>
                <a:sym typeface="Roboto Slab"/>
              </a:endParaRPr>
            </a:p>
          </p:txBody>
        </p:sp>
      </p:grpSp>
      <p:pic>
        <p:nvPicPr>
          <p:cNvPr id="283" name="Google Shape;283;p24"/>
          <p:cNvPicPr preferRelativeResize="0"/>
          <p:nvPr/>
        </p:nvPicPr>
        <p:blipFill>
          <a:blip r:embed="rId3">
            <a:alphaModFix/>
          </a:blip>
          <a:stretch>
            <a:fillRect/>
          </a:stretch>
        </p:blipFill>
        <p:spPr>
          <a:xfrm>
            <a:off x="4857625" y="1304475"/>
            <a:ext cx="3981575" cy="29605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3365C"/>
        </a:solidFill>
      </p:bgPr>
    </p:bg>
    <p:spTree>
      <p:nvGrpSpPr>
        <p:cNvPr id="287" name="Shape 287"/>
        <p:cNvGrpSpPr/>
        <p:nvPr/>
      </p:nvGrpSpPr>
      <p:grpSpPr>
        <a:xfrm>
          <a:off x="0" y="0"/>
          <a:ext cx="0" cy="0"/>
          <a:chOff x="0" y="0"/>
          <a:chExt cx="0" cy="0"/>
        </a:xfrm>
      </p:grpSpPr>
      <p:sp>
        <p:nvSpPr>
          <p:cNvPr id="288" name="Google Shape;288;p25"/>
          <p:cNvSpPr/>
          <p:nvPr/>
        </p:nvSpPr>
        <p:spPr>
          <a:xfrm>
            <a:off x="6085397" y="2272555"/>
            <a:ext cx="1120500" cy="1144200"/>
          </a:xfrm>
          <a:prstGeom prst="ellipse">
            <a:avLst/>
          </a:prstGeom>
          <a:solidFill>
            <a:srgbClr val="F3FBD5"/>
          </a:solidFill>
          <a:ln cap="flat" cmpd="sng" w="28575">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txBox="1"/>
          <p:nvPr>
            <p:ph idx="4294967295" type="title"/>
          </p:nvPr>
        </p:nvSpPr>
        <p:spPr>
          <a:xfrm>
            <a:off x="157700" y="1861400"/>
            <a:ext cx="4682400" cy="7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3FBD5"/>
                </a:solidFill>
              </a:rPr>
              <a:t>Hypotheses</a:t>
            </a:r>
            <a:endParaRPr sz="3600">
              <a:solidFill>
                <a:srgbClr val="F3FBD5"/>
              </a:solidFill>
            </a:endParaRPr>
          </a:p>
        </p:txBody>
      </p:sp>
      <p:sp>
        <p:nvSpPr>
          <p:cNvPr id="290" name="Google Shape;290;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cxnSp>
        <p:nvCxnSpPr>
          <p:cNvPr id="291" name="Google Shape;291;p25"/>
          <p:cNvCxnSpPr/>
          <p:nvPr/>
        </p:nvCxnSpPr>
        <p:spPr>
          <a:xfrm>
            <a:off x="0" y="2838650"/>
            <a:ext cx="6400800" cy="12000"/>
          </a:xfrm>
          <a:prstGeom prst="straightConnector1">
            <a:avLst/>
          </a:prstGeom>
          <a:noFill/>
          <a:ln cap="flat" cmpd="sng" w="38100">
            <a:solidFill>
              <a:srgbClr val="F3FBD5"/>
            </a:solidFill>
            <a:prstDash val="solid"/>
            <a:round/>
            <a:headEnd len="med" w="med" type="none"/>
            <a:tailEnd len="med" w="med" type="none"/>
          </a:ln>
        </p:spPr>
      </p:cxnSp>
      <p:cxnSp>
        <p:nvCxnSpPr>
          <p:cNvPr id="292" name="Google Shape;292;p25"/>
          <p:cNvCxnSpPr>
            <a:stCxn id="293" idx="6"/>
          </p:cNvCxnSpPr>
          <p:nvPr/>
        </p:nvCxnSpPr>
        <p:spPr>
          <a:xfrm flipH="1" rot="10800000">
            <a:off x="7727400" y="2838650"/>
            <a:ext cx="1443600" cy="6000"/>
          </a:xfrm>
          <a:prstGeom prst="straightConnector1">
            <a:avLst/>
          </a:prstGeom>
          <a:noFill/>
          <a:ln cap="flat" cmpd="sng" w="38100">
            <a:solidFill>
              <a:srgbClr val="F3FBD5"/>
            </a:solidFill>
            <a:prstDash val="solid"/>
            <a:round/>
            <a:headEnd len="med" w="med" type="none"/>
            <a:tailEnd len="med" w="med" type="none"/>
          </a:ln>
        </p:spPr>
      </p:cxnSp>
      <p:sp>
        <p:nvSpPr>
          <p:cNvPr id="293" name="Google Shape;293;p25"/>
          <p:cNvSpPr/>
          <p:nvPr/>
        </p:nvSpPr>
        <p:spPr>
          <a:xfrm>
            <a:off x="7521300" y="2741600"/>
            <a:ext cx="206100" cy="206100"/>
          </a:xfrm>
          <a:prstGeom prst="ellipse">
            <a:avLst/>
          </a:prstGeom>
          <a:noFill/>
          <a:ln cap="flat" cmpd="sng" w="38100">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4" name="Google Shape;294;p25"/>
          <p:cNvPicPr preferRelativeResize="0"/>
          <p:nvPr/>
        </p:nvPicPr>
        <p:blipFill>
          <a:blip r:embed="rId3">
            <a:alphaModFix/>
          </a:blip>
          <a:stretch>
            <a:fillRect/>
          </a:stretch>
        </p:blipFill>
        <p:spPr>
          <a:xfrm>
            <a:off x="6198613" y="2394613"/>
            <a:ext cx="894075" cy="894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Hypotheses</a:t>
            </a:r>
            <a:endParaRPr/>
          </a:p>
        </p:txBody>
      </p:sp>
      <p:sp>
        <p:nvSpPr>
          <p:cNvPr id="300" name="Google Shape;300;p26"/>
          <p:cNvSpPr txBox="1"/>
          <p:nvPr>
            <p:ph idx="1" type="body"/>
          </p:nvPr>
        </p:nvSpPr>
        <p:spPr>
          <a:xfrm>
            <a:off x="1734750" y="1412300"/>
            <a:ext cx="7023600" cy="275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73763"/>
                </a:solidFill>
              </a:rPr>
              <a:t>Populations with large amounts of low income individuals are generally less concentrated around areas with large amounts of health centers (primary care, clinics, hospitals, etc).</a:t>
            </a:r>
            <a:endParaRPr>
              <a:solidFill>
                <a:srgbClr val="073763"/>
              </a:solidFill>
            </a:endParaRPr>
          </a:p>
          <a:p>
            <a:pPr indent="0" lvl="0" marL="0" rtl="0" algn="l">
              <a:spcBef>
                <a:spcPts val="1600"/>
              </a:spcBef>
              <a:spcAft>
                <a:spcPts val="0"/>
              </a:spcAft>
              <a:buNone/>
            </a:pPr>
            <a:r>
              <a:t/>
            </a:r>
            <a:endParaRPr>
              <a:solidFill>
                <a:srgbClr val="073763"/>
              </a:solidFill>
            </a:endParaRPr>
          </a:p>
          <a:p>
            <a:pPr indent="0" lvl="0" marL="0" rtl="0" algn="l">
              <a:spcBef>
                <a:spcPts val="1600"/>
              </a:spcBef>
              <a:spcAft>
                <a:spcPts val="1600"/>
              </a:spcAft>
              <a:buNone/>
            </a:pPr>
            <a:r>
              <a:rPr lang="en">
                <a:solidFill>
                  <a:srgbClr val="073763"/>
                </a:solidFill>
              </a:rPr>
              <a:t>Gentrification of Washington DC is pushing low-income people out of the city district and into other areas.              (Downtown-DC → Prince George’s County)</a:t>
            </a:r>
            <a:endParaRPr/>
          </a:p>
        </p:txBody>
      </p:sp>
      <p:grpSp>
        <p:nvGrpSpPr>
          <p:cNvPr id="301" name="Google Shape;301;p26"/>
          <p:cNvGrpSpPr/>
          <p:nvPr/>
        </p:nvGrpSpPr>
        <p:grpSpPr>
          <a:xfrm>
            <a:off x="257850" y="4551739"/>
            <a:ext cx="8628250" cy="689461"/>
            <a:chOff x="257850" y="4551739"/>
            <a:chExt cx="8628250" cy="689461"/>
          </a:xfrm>
        </p:grpSpPr>
        <p:cxnSp>
          <p:nvCxnSpPr>
            <p:cNvPr id="302" name="Google Shape;302;p26"/>
            <p:cNvCxnSpPr>
              <a:stCxn id="303" idx="2"/>
              <a:endCxn id="304" idx="6"/>
            </p:cNvCxnSpPr>
            <p:nvPr/>
          </p:nvCxnSpPr>
          <p:spPr>
            <a:xfrm>
              <a:off x="619510" y="4714789"/>
              <a:ext cx="7905000" cy="0"/>
            </a:xfrm>
            <a:prstGeom prst="straightConnector1">
              <a:avLst/>
            </a:prstGeom>
            <a:noFill/>
            <a:ln cap="flat" cmpd="sng" w="28575">
              <a:solidFill>
                <a:srgbClr val="073763"/>
              </a:solidFill>
              <a:prstDash val="solid"/>
              <a:round/>
              <a:headEnd len="med" w="med" type="none"/>
              <a:tailEnd len="med" w="med" type="none"/>
            </a:ln>
          </p:spPr>
        </p:cxnSp>
        <p:sp>
          <p:nvSpPr>
            <p:cNvPr id="304" name="Google Shape;304;p26"/>
            <p:cNvSpPr/>
            <p:nvPr/>
          </p:nvSpPr>
          <p:spPr>
            <a:xfrm>
              <a:off x="8200745"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p:nvPr/>
          </p:nvSpPr>
          <p:spPr>
            <a:xfrm>
              <a:off x="3651999"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p:nvPr/>
          </p:nvSpPr>
          <p:spPr>
            <a:xfrm>
              <a:off x="2135742" y="4551740"/>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a:off x="619510"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6"/>
            <p:cNvSpPr/>
            <p:nvPr/>
          </p:nvSpPr>
          <p:spPr>
            <a:xfrm>
              <a:off x="6684488" y="4551739"/>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6"/>
            <p:cNvSpPr/>
            <p:nvPr/>
          </p:nvSpPr>
          <p:spPr>
            <a:xfrm>
              <a:off x="5168256" y="4551740"/>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txBox="1"/>
            <p:nvPr/>
          </p:nvSpPr>
          <p:spPr>
            <a:xfrm>
              <a:off x="25785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Opportunity</a:t>
              </a:r>
              <a:endParaRPr sz="1100">
                <a:solidFill>
                  <a:srgbClr val="073763"/>
                </a:solidFill>
                <a:latin typeface="Roboto Slab"/>
                <a:ea typeface="Roboto Slab"/>
                <a:cs typeface="Roboto Slab"/>
                <a:sym typeface="Roboto Slab"/>
              </a:endParaRPr>
            </a:p>
          </p:txBody>
        </p:sp>
        <p:sp>
          <p:nvSpPr>
            <p:cNvPr id="310" name="Google Shape;310;p26"/>
            <p:cNvSpPr txBox="1"/>
            <p:nvPr/>
          </p:nvSpPr>
          <p:spPr>
            <a:xfrm>
              <a:off x="1923201" y="4787600"/>
              <a:ext cx="7488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Tasks</a:t>
              </a:r>
              <a:endParaRPr sz="1100">
                <a:solidFill>
                  <a:srgbClr val="073763"/>
                </a:solidFill>
                <a:latin typeface="Roboto Slab"/>
                <a:ea typeface="Roboto Slab"/>
                <a:cs typeface="Roboto Slab"/>
                <a:sym typeface="Roboto Slab"/>
              </a:endParaRPr>
            </a:p>
          </p:txBody>
        </p:sp>
        <p:sp>
          <p:nvSpPr>
            <p:cNvPr id="311" name="Google Shape;311;p26"/>
            <p:cNvSpPr txBox="1"/>
            <p:nvPr/>
          </p:nvSpPr>
          <p:spPr>
            <a:xfrm>
              <a:off x="3471250" y="4787600"/>
              <a:ext cx="6852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Data</a:t>
              </a:r>
              <a:endParaRPr sz="1100">
                <a:solidFill>
                  <a:srgbClr val="073763"/>
                </a:solidFill>
                <a:latin typeface="Roboto Slab"/>
                <a:ea typeface="Roboto Slab"/>
                <a:cs typeface="Roboto Slab"/>
                <a:sym typeface="Roboto Slab"/>
              </a:endParaRPr>
            </a:p>
          </p:txBody>
        </p:sp>
        <p:sp>
          <p:nvSpPr>
            <p:cNvPr id="312" name="Google Shape;312;p26"/>
            <p:cNvSpPr txBox="1"/>
            <p:nvPr/>
          </p:nvSpPr>
          <p:spPr>
            <a:xfrm>
              <a:off x="4806602"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Hypotheses</a:t>
              </a:r>
              <a:endParaRPr sz="1100">
                <a:solidFill>
                  <a:srgbClr val="073763"/>
                </a:solidFill>
                <a:latin typeface="Roboto Slab"/>
                <a:ea typeface="Roboto Slab"/>
                <a:cs typeface="Roboto Slab"/>
                <a:sym typeface="Roboto Slab"/>
              </a:endParaRPr>
            </a:p>
          </p:txBody>
        </p:sp>
        <p:sp>
          <p:nvSpPr>
            <p:cNvPr id="313" name="Google Shape;313;p26"/>
            <p:cNvSpPr txBox="1"/>
            <p:nvPr/>
          </p:nvSpPr>
          <p:spPr>
            <a:xfrm>
              <a:off x="6039500" y="4787600"/>
              <a:ext cx="16137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Current Progress</a:t>
              </a:r>
              <a:endParaRPr sz="1100">
                <a:solidFill>
                  <a:srgbClr val="073763"/>
                </a:solidFill>
                <a:latin typeface="Roboto Slab"/>
                <a:ea typeface="Roboto Slab"/>
                <a:cs typeface="Roboto Slab"/>
                <a:sym typeface="Roboto Slab"/>
              </a:endParaRPr>
            </a:p>
          </p:txBody>
        </p:sp>
        <p:sp>
          <p:nvSpPr>
            <p:cNvPr id="314" name="Google Shape;314;p26"/>
            <p:cNvSpPr txBox="1"/>
            <p:nvPr/>
          </p:nvSpPr>
          <p:spPr>
            <a:xfrm>
              <a:off x="783910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Next Steps</a:t>
              </a:r>
              <a:endParaRPr sz="1100">
                <a:solidFill>
                  <a:srgbClr val="073763"/>
                </a:solidFill>
                <a:latin typeface="Roboto Slab"/>
                <a:ea typeface="Roboto Slab"/>
                <a:cs typeface="Roboto Slab"/>
                <a:sym typeface="Roboto Slab"/>
              </a:endParaRPr>
            </a:p>
          </p:txBody>
        </p:sp>
      </p:grpSp>
      <p:pic>
        <p:nvPicPr>
          <p:cNvPr id="315" name="Google Shape;315;p26"/>
          <p:cNvPicPr preferRelativeResize="0"/>
          <p:nvPr/>
        </p:nvPicPr>
        <p:blipFill>
          <a:blip r:embed="rId3">
            <a:alphaModFix/>
          </a:blip>
          <a:stretch>
            <a:fillRect/>
          </a:stretch>
        </p:blipFill>
        <p:spPr>
          <a:xfrm>
            <a:off x="631550" y="1505475"/>
            <a:ext cx="839750" cy="839750"/>
          </a:xfrm>
          <a:prstGeom prst="rect">
            <a:avLst/>
          </a:prstGeom>
          <a:noFill/>
          <a:ln>
            <a:noFill/>
          </a:ln>
        </p:spPr>
      </p:pic>
      <p:pic>
        <p:nvPicPr>
          <p:cNvPr id="316" name="Google Shape;316;p26"/>
          <p:cNvPicPr preferRelativeResize="0"/>
          <p:nvPr/>
        </p:nvPicPr>
        <p:blipFill>
          <a:blip r:embed="rId4">
            <a:alphaModFix/>
          </a:blip>
          <a:stretch>
            <a:fillRect/>
          </a:stretch>
        </p:blipFill>
        <p:spPr>
          <a:xfrm>
            <a:off x="566087" y="3117325"/>
            <a:ext cx="970675" cy="970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3365C"/>
        </a:solidFill>
      </p:bgPr>
    </p:bg>
    <p:spTree>
      <p:nvGrpSpPr>
        <p:cNvPr id="320" name="Shape 320"/>
        <p:cNvGrpSpPr/>
        <p:nvPr/>
      </p:nvGrpSpPr>
      <p:grpSpPr>
        <a:xfrm>
          <a:off x="0" y="0"/>
          <a:ext cx="0" cy="0"/>
          <a:chOff x="0" y="0"/>
          <a:chExt cx="0" cy="0"/>
        </a:xfrm>
      </p:grpSpPr>
      <p:sp>
        <p:nvSpPr>
          <p:cNvPr id="321" name="Google Shape;321;p27"/>
          <p:cNvSpPr txBox="1"/>
          <p:nvPr>
            <p:ph idx="4294967295" type="title"/>
          </p:nvPr>
        </p:nvSpPr>
        <p:spPr>
          <a:xfrm>
            <a:off x="157700" y="1861400"/>
            <a:ext cx="4682400" cy="7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3FBD5"/>
                </a:solidFill>
              </a:rPr>
              <a:t>Current Progress</a:t>
            </a:r>
            <a:endParaRPr sz="3600">
              <a:solidFill>
                <a:srgbClr val="F3FBD5"/>
              </a:solidFill>
            </a:endParaRPr>
          </a:p>
        </p:txBody>
      </p:sp>
      <p:sp>
        <p:nvSpPr>
          <p:cNvPr id="322" name="Google Shape;322;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23" name="Google Shape;323;p27"/>
          <p:cNvSpPr/>
          <p:nvPr/>
        </p:nvSpPr>
        <p:spPr>
          <a:xfrm>
            <a:off x="6085397" y="2272555"/>
            <a:ext cx="1120500" cy="1144200"/>
          </a:xfrm>
          <a:prstGeom prst="ellipse">
            <a:avLst/>
          </a:prstGeom>
          <a:solidFill>
            <a:srgbClr val="F3FBD5"/>
          </a:solidFill>
          <a:ln cap="flat" cmpd="sng" w="28575">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4" name="Google Shape;324;p27"/>
          <p:cNvCxnSpPr/>
          <p:nvPr/>
        </p:nvCxnSpPr>
        <p:spPr>
          <a:xfrm>
            <a:off x="0" y="2838650"/>
            <a:ext cx="6400800" cy="12000"/>
          </a:xfrm>
          <a:prstGeom prst="straightConnector1">
            <a:avLst/>
          </a:prstGeom>
          <a:noFill/>
          <a:ln cap="flat" cmpd="sng" w="38100">
            <a:solidFill>
              <a:srgbClr val="F3FBD5"/>
            </a:solidFill>
            <a:prstDash val="solid"/>
            <a:round/>
            <a:headEnd len="med" w="med" type="none"/>
            <a:tailEnd len="med" w="med" type="none"/>
          </a:ln>
        </p:spPr>
      </p:cxnSp>
      <p:cxnSp>
        <p:nvCxnSpPr>
          <p:cNvPr id="325" name="Google Shape;325;p27"/>
          <p:cNvCxnSpPr>
            <a:stCxn id="326" idx="6"/>
          </p:cNvCxnSpPr>
          <p:nvPr/>
        </p:nvCxnSpPr>
        <p:spPr>
          <a:xfrm flipH="1" rot="10800000">
            <a:off x="7727400" y="2838650"/>
            <a:ext cx="1443600" cy="6000"/>
          </a:xfrm>
          <a:prstGeom prst="straightConnector1">
            <a:avLst/>
          </a:prstGeom>
          <a:noFill/>
          <a:ln cap="flat" cmpd="sng" w="38100">
            <a:solidFill>
              <a:srgbClr val="F3FBD5"/>
            </a:solidFill>
            <a:prstDash val="solid"/>
            <a:round/>
            <a:headEnd len="med" w="med" type="none"/>
            <a:tailEnd len="med" w="med" type="none"/>
          </a:ln>
        </p:spPr>
      </p:cxnSp>
      <p:sp>
        <p:nvSpPr>
          <p:cNvPr id="326" name="Google Shape;326;p27"/>
          <p:cNvSpPr/>
          <p:nvPr/>
        </p:nvSpPr>
        <p:spPr>
          <a:xfrm>
            <a:off x="7521300" y="2741600"/>
            <a:ext cx="206100" cy="206100"/>
          </a:xfrm>
          <a:prstGeom prst="ellipse">
            <a:avLst/>
          </a:prstGeom>
          <a:noFill/>
          <a:ln cap="flat" cmpd="sng" w="38100">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7" name="Google Shape;327;p27"/>
          <p:cNvPicPr preferRelativeResize="0"/>
          <p:nvPr/>
        </p:nvPicPr>
        <p:blipFill>
          <a:blip r:embed="rId3">
            <a:alphaModFix/>
          </a:blip>
          <a:stretch>
            <a:fillRect/>
          </a:stretch>
        </p:blipFill>
        <p:spPr>
          <a:xfrm>
            <a:off x="6208091" y="2407130"/>
            <a:ext cx="875124" cy="875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28"/>
          <p:cNvSpPr txBox="1"/>
          <p:nvPr>
            <p:ph idx="1" type="body"/>
          </p:nvPr>
        </p:nvSpPr>
        <p:spPr>
          <a:xfrm>
            <a:off x="367300" y="1088175"/>
            <a:ext cx="8373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609E12"/>
                </a:solidFill>
              </a:rPr>
              <a:t>D.C. Healthcare Data</a:t>
            </a:r>
            <a:endParaRPr sz="2400">
              <a:solidFill>
                <a:srgbClr val="609E12"/>
              </a:solidFill>
              <a:latin typeface="Roboto Slab"/>
              <a:ea typeface="Roboto Slab"/>
              <a:cs typeface="Roboto Slab"/>
              <a:sym typeface="Roboto Slab"/>
            </a:endParaRPr>
          </a:p>
          <a:p>
            <a:pPr indent="-342900" lvl="0" marL="457200" rtl="0" algn="l">
              <a:spcBef>
                <a:spcPts val="0"/>
              </a:spcBef>
              <a:spcAft>
                <a:spcPts val="0"/>
              </a:spcAft>
              <a:buClr>
                <a:srgbClr val="609E12"/>
              </a:buClr>
              <a:buSzPts val="1800"/>
              <a:buChar char="⌾"/>
            </a:pPr>
            <a:r>
              <a:rPr lang="en">
                <a:solidFill>
                  <a:srgbClr val="073763"/>
                </a:solidFill>
              </a:rPr>
              <a:t>Obtained through Open Data D.C.</a:t>
            </a:r>
            <a:endParaRPr>
              <a:solidFill>
                <a:srgbClr val="073763"/>
              </a:solidFill>
            </a:endParaRPr>
          </a:p>
          <a:p>
            <a:pPr indent="-342900" lvl="0" marL="457200" rtl="0" algn="l">
              <a:spcBef>
                <a:spcPts val="0"/>
              </a:spcBef>
              <a:spcAft>
                <a:spcPts val="0"/>
              </a:spcAft>
              <a:buClr>
                <a:srgbClr val="609E12"/>
              </a:buClr>
              <a:buSzPts val="1800"/>
              <a:buChar char="⌾"/>
            </a:pPr>
            <a:r>
              <a:rPr lang="en">
                <a:solidFill>
                  <a:srgbClr val="073763"/>
                </a:solidFill>
              </a:rPr>
              <a:t>CSVs of pharmacy/primary care name, address, and coordinates</a:t>
            </a:r>
            <a:endParaRPr>
              <a:solidFill>
                <a:srgbClr val="073763"/>
              </a:solidFill>
            </a:endParaRPr>
          </a:p>
          <a:p>
            <a:pPr indent="0" lvl="0" marL="0" rtl="0" algn="l">
              <a:spcBef>
                <a:spcPts val="1600"/>
              </a:spcBef>
              <a:spcAft>
                <a:spcPts val="1600"/>
              </a:spcAft>
              <a:buNone/>
            </a:pPr>
            <a:r>
              <a:t/>
            </a:r>
            <a:endParaRPr>
              <a:latin typeface="Roboto Mono"/>
              <a:ea typeface="Roboto Mono"/>
              <a:cs typeface="Roboto Mono"/>
              <a:sym typeface="Roboto Mono"/>
            </a:endParaRPr>
          </a:p>
        </p:txBody>
      </p:sp>
      <p:sp>
        <p:nvSpPr>
          <p:cNvPr id="333" name="Google Shape;333;p28"/>
          <p:cNvSpPr txBox="1"/>
          <p:nvPr/>
        </p:nvSpPr>
        <p:spPr>
          <a:xfrm>
            <a:off x="9134525" y="0"/>
            <a:ext cx="4909800" cy="80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222222"/>
                </a:solidFill>
                <a:highlight>
                  <a:srgbClr val="FFFFFF"/>
                </a:highlight>
              </a:rPr>
              <a:t>The census data we have right now is the recently released (in January) 2013-2018 ACS data. Pulled from </a:t>
            </a:r>
            <a:r>
              <a:rPr lang="en" sz="1100" u="sng">
                <a:solidFill>
                  <a:srgbClr val="1155CC"/>
                </a:solidFill>
                <a:highlight>
                  <a:srgbClr val="FFFFFF"/>
                </a:highlight>
                <a:hlinkClick r:id="rId3"/>
              </a:rPr>
              <a:t>here</a:t>
            </a:r>
            <a:r>
              <a:rPr lang="en" sz="1100">
                <a:solidFill>
                  <a:srgbClr val="222222"/>
                </a:solidFill>
                <a:highlight>
                  <a:srgbClr val="FFFFFF"/>
                </a:highlight>
              </a:rPr>
              <a:t>.</a:t>
            </a:r>
            <a:endParaRPr sz="1100">
              <a:solidFill>
                <a:srgbClr val="222222"/>
              </a:solidFill>
              <a:highlight>
                <a:srgbClr val="FFFFFF"/>
              </a:highlight>
            </a:endParaRPr>
          </a:p>
          <a:p>
            <a:pPr indent="0" lvl="0" marL="0" rtl="0" algn="l">
              <a:spcBef>
                <a:spcPts val="0"/>
              </a:spcBef>
              <a:spcAft>
                <a:spcPts val="0"/>
              </a:spcAft>
              <a:buNone/>
            </a:pPr>
            <a:r>
              <a:rPr lang="en" sz="1100" u="sng">
                <a:solidFill>
                  <a:schemeClr val="hlink"/>
                </a:solidFill>
                <a:hlinkClick r:id="rId4"/>
              </a:rPr>
              <a:t>https://data.census.gov/cedsci/</a:t>
            </a:r>
            <a:endParaRPr sz="1100">
              <a:solidFill>
                <a:srgbClr val="222222"/>
              </a:solidFill>
              <a:highlight>
                <a:srgbClr val="FFFFFF"/>
              </a:highlight>
            </a:endParaRPr>
          </a:p>
          <a:p>
            <a:pPr indent="0" lvl="0" marL="0" rtl="0" algn="l">
              <a:spcBef>
                <a:spcPts val="0"/>
              </a:spcBef>
              <a:spcAft>
                <a:spcPts val="0"/>
              </a:spcAft>
              <a:buNone/>
            </a:pPr>
            <a:r>
              <a:t/>
            </a:r>
            <a:endParaRPr sz="1100">
              <a:solidFill>
                <a:srgbClr val="222222"/>
              </a:solidFill>
              <a:highlight>
                <a:srgbClr val="FFFFFF"/>
              </a:highlight>
            </a:endParaRPr>
          </a:p>
          <a:p>
            <a:pPr indent="0" lvl="0" marL="0" rtl="0" algn="l">
              <a:spcBef>
                <a:spcPts val="0"/>
              </a:spcBef>
              <a:spcAft>
                <a:spcPts val="0"/>
              </a:spcAft>
              <a:buNone/>
            </a:pPr>
            <a:r>
              <a:t/>
            </a:r>
            <a:endParaRPr sz="1100">
              <a:solidFill>
                <a:srgbClr val="222222"/>
              </a:solidFill>
              <a:highlight>
                <a:srgbClr val="FFFFFF"/>
              </a:highlight>
            </a:endParaRPr>
          </a:p>
        </p:txBody>
      </p:sp>
      <p:pic>
        <p:nvPicPr>
          <p:cNvPr id="334" name="Google Shape;334;p28"/>
          <p:cNvPicPr preferRelativeResize="0"/>
          <p:nvPr/>
        </p:nvPicPr>
        <p:blipFill>
          <a:blip r:embed="rId5">
            <a:alphaModFix/>
          </a:blip>
          <a:stretch>
            <a:fillRect/>
          </a:stretch>
        </p:blipFill>
        <p:spPr>
          <a:xfrm>
            <a:off x="9249751" y="1444294"/>
            <a:ext cx="5098300" cy="2033338"/>
          </a:xfrm>
          <a:prstGeom prst="rect">
            <a:avLst/>
          </a:prstGeom>
          <a:noFill/>
          <a:ln>
            <a:noFill/>
          </a:ln>
        </p:spPr>
      </p:pic>
      <p:sp>
        <p:nvSpPr>
          <p:cNvPr id="335" name="Google Shape;335;p28"/>
          <p:cNvSpPr txBox="1"/>
          <p:nvPr/>
        </p:nvSpPr>
        <p:spPr>
          <a:xfrm>
            <a:off x="9805500" y="1106300"/>
            <a:ext cx="49098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6"/>
              </a:rPr>
              <a:t>https://healthdata.gov/</a:t>
            </a:r>
            <a:endParaRPr sz="1100">
              <a:solidFill>
                <a:srgbClr val="222222"/>
              </a:solidFill>
              <a:highlight>
                <a:srgbClr val="FFFFFF"/>
              </a:highlight>
            </a:endParaRPr>
          </a:p>
        </p:txBody>
      </p:sp>
      <p:sp>
        <p:nvSpPr>
          <p:cNvPr id="336" name="Google Shape;336;p28"/>
          <p:cNvSpPr txBox="1"/>
          <p:nvPr/>
        </p:nvSpPr>
        <p:spPr>
          <a:xfrm>
            <a:off x="9249750" y="701725"/>
            <a:ext cx="49098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7"/>
              </a:rPr>
              <a:t>https://datausa.io/profile/geo/washington-dc/</a:t>
            </a:r>
            <a:endParaRPr sz="1100">
              <a:solidFill>
                <a:srgbClr val="222222"/>
              </a:solidFill>
              <a:highlight>
                <a:srgbClr val="FFFFFF"/>
              </a:highlight>
            </a:endParaRPr>
          </a:p>
          <a:p>
            <a:pPr indent="0" lvl="0" marL="0" rtl="0" algn="l">
              <a:spcBef>
                <a:spcPts val="0"/>
              </a:spcBef>
              <a:spcAft>
                <a:spcPts val="0"/>
              </a:spcAft>
              <a:buNone/>
            </a:pPr>
            <a:r>
              <a:rPr lang="en" sz="1100" u="sng">
                <a:solidFill>
                  <a:schemeClr val="hlink"/>
                </a:solidFill>
                <a:hlinkClick r:id="rId8"/>
              </a:rPr>
              <a:t>https://healthdata.gov/</a:t>
            </a:r>
            <a:endParaRPr sz="1100">
              <a:solidFill>
                <a:srgbClr val="222222"/>
              </a:solidFill>
              <a:highlight>
                <a:srgbClr val="FFFFFF"/>
              </a:highlight>
            </a:endParaRPr>
          </a:p>
        </p:txBody>
      </p:sp>
      <p:sp>
        <p:nvSpPr>
          <p:cNvPr id="337" name="Google Shape;33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 Progress</a:t>
            </a:r>
            <a:endParaRPr/>
          </a:p>
        </p:txBody>
      </p:sp>
      <p:pic>
        <p:nvPicPr>
          <p:cNvPr id="338" name="Google Shape;338;p28"/>
          <p:cNvPicPr preferRelativeResize="0"/>
          <p:nvPr/>
        </p:nvPicPr>
        <p:blipFill rotWithShape="1">
          <a:blip r:embed="rId9">
            <a:alphaModFix/>
          </a:blip>
          <a:srcRect b="23751" l="39028" r="44463" t="47625"/>
          <a:stretch/>
        </p:blipFill>
        <p:spPr>
          <a:xfrm>
            <a:off x="5764488" y="2300850"/>
            <a:ext cx="2219270" cy="2164474"/>
          </a:xfrm>
          <a:prstGeom prst="rect">
            <a:avLst/>
          </a:prstGeom>
          <a:noFill/>
          <a:ln>
            <a:noFill/>
          </a:ln>
        </p:spPr>
      </p:pic>
      <p:sp>
        <p:nvSpPr>
          <p:cNvPr id="339" name="Google Shape;339;p28"/>
          <p:cNvSpPr txBox="1"/>
          <p:nvPr/>
        </p:nvSpPr>
        <p:spPr>
          <a:xfrm>
            <a:off x="3511225" y="2407525"/>
            <a:ext cx="20592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73763"/>
                </a:solidFill>
                <a:latin typeface="Roboto Slab"/>
                <a:ea typeface="Roboto Slab"/>
                <a:cs typeface="Roboto Slab"/>
                <a:sym typeface="Roboto Slab"/>
              </a:rPr>
              <a:t>Primary Healthcare Centers</a:t>
            </a:r>
            <a:endParaRPr>
              <a:solidFill>
                <a:srgbClr val="073763"/>
              </a:solidFill>
              <a:latin typeface="Roboto Slab"/>
              <a:ea typeface="Roboto Slab"/>
              <a:cs typeface="Roboto Slab"/>
              <a:sym typeface="Roboto Slab"/>
            </a:endParaRPr>
          </a:p>
        </p:txBody>
      </p:sp>
      <p:pic>
        <p:nvPicPr>
          <p:cNvPr id="340" name="Google Shape;340;p28"/>
          <p:cNvPicPr preferRelativeResize="0"/>
          <p:nvPr/>
        </p:nvPicPr>
        <p:blipFill rotWithShape="1">
          <a:blip r:embed="rId10">
            <a:alphaModFix/>
          </a:blip>
          <a:srcRect b="33667" l="44699" r="41237" t="40876"/>
          <a:stretch/>
        </p:blipFill>
        <p:spPr>
          <a:xfrm>
            <a:off x="1191400" y="2300850"/>
            <a:ext cx="2125752" cy="2164474"/>
          </a:xfrm>
          <a:prstGeom prst="rect">
            <a:avLst/>
          </a:prstGeom>
          <a:noFill/>
          <a:ln>
            <a:noFill/>
          </a:ln>
        </p:spPr>
      </p:pic>
      <p:sp>
        <p:nvSpPr>
          <p:cNvPr id="341" name="Google Shape;341;p28"/>
          <p:cNvSpPr txBox="1"/>
          <p:nvPr/>
        </p:nvSpPr>
        <p:spPr>
          <a:xfrm>
            <a:off x="3511225" y="3759475"/>
            <a:ext cx="20592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73763"/>
                </a:solidFill>
                <a:latin typeface="Roboto Slab"/>
                <a:ea typeface="Roboto Slab"/>
                <a:cs typeface="Roboto Slab"/>
                <a:sym typeface="Roboto Slab"/>
              </a:rPr>
              <a:t>Pharmacies</a:t>
            </a:r>
            <a:endParaRPr>
              <a:solidFill>
                <a:srgbClr val="073763"/>
              </a:solidFill>
              <a:latin typeface="Roboto Slab"/>
              <a:ea typeface="Roboto Slab"/>
              <a:cs typeface="Roboto Slab"/>
              <a:sym typeface="Roboto Slab"/>
            </a:endParaRPr>
          </a:p>
        </p:txBody>
      </p:sp>
      <p:cxnSp>
        <p:nvCxnSpPr>
          <p:cNvPr id="342" name="Google Shape;342;p28"/>
          <p:cNvCxnSpPr>
            <a:stCxn id="339" idx="2"/>
          </p:cNvCxnSpPr>
          <p:nvPr/>
        </p:nvCxnSpPr>
        <p:spPr>
          <a:xfrm flipH="1" rot="-5400000">
            <a:off x="4813375" y="2707675"/>
            <a:ext cx="262500" cy="807600"/>
          </a:xfrm>
          <a:prstGeom prst="bentConnector2">
            <a:avLst/>
          </a:prstGeom>
          <a:noFill/>
          <a:ln cap="flat" cmpd="sng" w="19050">
            <a:solidFill>
              <a:srgbClr val="609E12"/>
            </a:solidFill>
            <a:prstDash val="solid"/>
            <a:round/>
            <a:headEnd len="med" w="med" type="none"/>
            <a:tailEnd len="med" w="med" type="triangle"/>
          </a:ln>
        </p:spPr>
      </p:cxnSp>
      <p:cxnSp>
        <p:nvCxnSpPr>
          <p:cNvPr id="343" name="Google Shape;343;p28"/>
          <p:cNvCxnSpPr>
            <a:stCxn id="341" idx="0"/>
          </p:cNvCxnSpPr>
          <p:nvPr/>
        </p:nvCxnSpPr>
        <p:spPr>
          <a:xfrm flipH="1" rot="5400000">
            <a:off x="4033975" y="3252625"/>
            <a:ext cx="237300" cy="776400"/>
          </a:xfrm>
          <a:prstGeom prst="bentConnector2">
            <a:avLst/>
          </a:prstGeom>
          <a:noFill/>
          <a:ln cap="flat" cmpd="sng" w="19050">
            <a:solidFill>
              <a:srgbClr val="609E12"/>
            </a:solidFill>
            <a:prstDash val="solid"/>
            <a:round/>
            <a:headEnd len="med" w="med" type="none"/>
            <a:tailEnd len="med" w="med" type="triangle"/>
          </a:ln>
        </p:spPr>
      </p:cxnSp>
      <p:grpSp>
        <p:nvGrpSpPr>
          <p:cNvPr id="344" name="Google Shape;344;p28"/>
          <p:cNvGrpSpPr/>
          <p:nvPr/>
        </p:nvGrpSpPr>
        <p:grpSpPr>
          <a:xfrm>
            <a:off x="257850" y="4551739"/>
            <a:ext cx="8628250" cy="689461"/>
            <a:chOff x="257850" y="4551739"/>
            <a:chExt cx="8628250" cy="689461"/>
          </a:xfrm>
        </p:grpSpPr>
        <p:cxnSp>
          <p:nvCxnSpPr>
            <p:cNvPr id="345" name="Google Shape;345;p28"/>
            <p:cNvCxnSpPr>
              <a:stCxn id="346" idx="2"/>
              <a:endCxn id="347" idx="6"/>
            </p:cNvCxnSpPr>
            <p:nvPr/>
          </p:nvCxnSpPr>
          <p:spPr>
            <a:xfrm>
              <a:off x="619510" y="4714789"/>
              <a:ext cx="7905000" cy="0"/>
            </a:xfrm>
            <a:prstGeom prst="straightConnector1">
              <a:avLst/>
            </a:prstGeom>
            <a:noFill/>
            <a:ln cap="flat" cmpd="sng" w="28575">
              <a:solidFill>
                <a:srgbClr val="073763"/>
              </a:solidFill>
              <a:prstDash val="solid"/>
              <a:round/>
              <a:headEnd len="med" w="med" type="none"/>
              <a:tailEnd len="med" w="med" type="none"/>
            </a:ln>
          </p:spPr>
        </p:cxnSp>
        <p:sp>
          <p:nvSpPr>
            <p:cNvPr id="347" name="Google Shape;347;p28"/>
            <p:cNvSpPr/>
            <p:nvPr/>
          </p:nvSpPr>
          <p:spPr>
            <a:xfrm>
              <a:off x="8200745"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a:off x="3651999"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8"/>
            <p:cNvSpPr/>
            <p:nvPr/>
          </p:nvSpPr>
          <p:spPr>
            <a:xfrm>
              <a:off x="2135742" y="4551740"/>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a:off x="619510"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8"/>
            <p:cNvSpPr/>
            <p:nvPr/>
          </p:nvSpPr>
          <p:spPr>
            <a:xfrm>
              <a:off x="6684488"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8"/>
            <p:cNvSpPr/>
            <p:nvPr/>
          </p:nvSpPr>
          <p:spPr>
            <a:xfrm>
              <a:off x="5168256" y="4551740"/>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8"/>
            <p:cNvSpPr txBox="1"/>
            <p:nvPr/>
          </p:nvSpPr>
          <p:spPr>
            <a:xfrm>
              <a:off x="25785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Opportunity</a:t>
              </a:r>
              <a:endParaRPr sz="1100">
                <a:solidFill>
                  <a:srgbClr val="073763"/>
                </a:solidFill>
                <a:latin typeface="Roboto Slab"/>
                <a:ea typeface="Roboto Slab"/>
                <a:cs typeface="Roboto Slab"/>
                <a:sym typeface="Roboto Slab"/>
              </a:endParaRPr>
            </a:p>
          </p:txBody>
        </p:sp>
        <p:sp>
          <p:nvSpPr>
            <p:cNvPr id="353" name="Google Shape;353;p28"/>
            <p:cNvSpPr txBox="1"/>
            <p:nvPr/>
          </p:nvSpPr>
          <p:spPr>
            <a:xfrm>
              <a:off x="1923201" y="4787600"/>
              <a:ext cx="7488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Tasks</a:t>
              </a:r>
              <a:endParaRPr sz="1100">
                <a:solidFill>
                  <a:srgbClr val="073763"/>
                </a:solidFill>
                <a:latin typeface="Roboto Slab"/>
                <a:ea typeface="Roboto Slab"/>
                <a:cs typeface="Roboto Slab"/>
                <a:sym typeface="Roboto Slab"/>
              </a:endParaRPr>
            </a:p>
          </p:txBody>
        </p:sp>
        <p:sp>
          <p:nvSpPr>
            <p:cNvPr id="354" name="Google Shape;354;p28"/>
            <p:cNvSpPr txBox="1"/>
            <p:nvPr/>
          </p:nvSpPr>
          <p:spPr>
            <a:xfrm>
              <a:off x="3471250" y="4787600"/>
              <a:ext cx="6852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Data</a:t>
              </a:r>
              <a:endParaRPr sz="1100">
                <a:solidFill>
                  <a:srgbClr val="073763"/>
                </a:solidFill>
                <a:latin typeface="Roboto Slab"/>
                <a:ea typeface="Roboto Slab"/>
                <a:cs typeface="Roboto Slab"/>
                <a:sym typeface="Roboto Slab"/>
              </a:endParaRPr>
            </a:p>
          </p:txBody>
        </p:sp>
        <p:sp>
          <p:nvSpPr>
            <p:cNvPr id="355" name="Google Shape;355;p28"/>
            <p:cNvSpPr txBox="1"/>
            <p:nvPr/>
          </p:nvSpPr>
          <p:spPr>
            <a:xfrm>
              <a:off x="4806602"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Hypotheses</a:t>
              </a:r>
              <a:endParaRPr sz="1100">
                <a:solidFill>
                  <a:srgbClr val="073763"/>
                </a:solidFill>
                <a:latin typeface="Roboto Slab"/>
                <a:ea typeface="Roboto Slab"/>
                <a:cs typeface="Roboto Slab"/>
                <a:sym typeface="Roboto Slab"/>
              </a:endParaRPr>
            </a:p>
          </p:txBody>
        </p:sp>
        <p:sp>
          <p:nvSpPr>
            <p:cNvPr id="356" name="Google Shape;356;p28"/>
            <p:cNvSpPr txBox="1"/>
            <p:nvPr/>
          </p:nvSpPr>
          <p:spPr>
            <a:xfrm>
              <a:off x="6039500" y="4787600"/>
              <a:ext cx="16137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Current Progress</a:t>
              </a:r>
              <a:endParaRPr sz="1100">
                <a:solidFill>
                  <a:srgbClr val="073763"/>
                </a:solidFill>
                <a:latin typeface="Roboto Slab"/>
                <a:ea typeface="Roboto Slab"/>
                <a:cs typeface="Roboto Slab"/>
                <a:sym typeface="Roboto Slab"/>
              </a:endParaRPr>
            </a:p>
          </p:txBody>
        </p:sp>
        <p:sp>
          <p:nvSpPr>
            <p:cNvPr id="357" name="Google Shape;357;p28"/>
            <p:cNvSpPr txBox="1"/>
            <p:nvPr/>
          </p:nvSpPr>
          <p:spPr>
            <a:xfrm>
              <a:off x="783910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Next Steps</a:t>
              </a:r>
              <a:endParaRPr sz="1100">
                <a:solidFill>
                  <a:srgbClr val="073763"/>
                </a:solidFill>
                <a:latin typeface="Roboto Slab"/>
                <a:ea typeface="Roboto Slab"/>
                <a:cs typeface="Roboto Slab"/>
                <a:sym typeface="Roboto Slab"/>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Google Shape;362;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 Progress</a:t>
            </a:r>
            <a:endParaRPr/>
          </a:p>
        </p:txBody>
      </p:sp>
      <p:sp>
        <p:nvSpPr>
          <p:cNvPr id="363" name="Google Shape;363;p29"/>
          <p:cNvSpPr txBox="1"/>
          <p:nvPr>
            <p:ph idx="1" type="body"/>
          </p:nvPr>
        </p:nvSpPr>
        <p:spPr>
          <a:xfrm>
            <a:off x="311700" y="1152475"/>
            <a:ext cx="3147300" cy="371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609E12"/>
                </a:solidFill>
                <a:latin typeface="Roboto Mono"/>
                <a:ea typeface="Roboto Mono"/>
                <a:cs typeface="Roboto Mono"/>
                <a:sym typeface="Roboto Mono"/>
              </a:rPr>
              <a:t>folium</a:t>
            </a:r>
            <a:r>
              <a:rPr lang="en" sz="2400"/>
              <a:t> </a:t>
            </a:r>
            <a:endParaRPr sz="2400"/>
          </a:p>
          <a:p>
            <a:pPr indent="457200" lvl="0" marL="0" rtl="0" algn="l">
              <a:spcBef>
                <a:spcPts val="0"/>
              </a:spcBef>
              <a:spcAft>
                <a:spcPts val="0"/>
              </a:spcAft>
              <a:buNone/>
            </a:pPr>
            <a:r>
              <a:rPr lang="en" sz="2400">
                <a:solidFill>
                  <a:srgbClr val="073763"/>
                </a:solidFill>
              </a:rPr>
              <a:t>python package</a:t>
            </a:r>
            <a:endParaRPr sz="2400">
              <a:solidFill>
                <a:srgbClr val="073763"/>
              </a:solidFill>
            </a:endParaRPr>
          </a:p>
          <a:p>
            <a:pPr indent="0" lvl="0" marL="0" rtl="0" algn="l">
              <a:spcBef>
                <a:spcPts val="0"/>
              </a:spcBef>
              <a:spcAft>
                <a:spcPts val="0"/>
              </a:spcAft>
              <a:buNone/>
            </a:pPr>
            <a:r>
              <a:t/>
            </a:r>
            <a:endParaRPr>
              <a:solidFill>
                <a:srgbClr val="073763"/>
              </a:solidFill>
            </a:endParaRPr>
          </a:p>
          <a:p>
            <a:pPr indent="-342900" lvl="0" marL="457200" rtl="0" algn="l">
              <a:spcBef>
                <a:spcPts val="0"/>
              </a:spcBef>
              <a:spcAft>
                <a:spcPts val="0"/>
              </a:spcAft>
              <a:buClr>
                <a:srgbClr val="609E12"/>
              </a:buClr>
              <a:buSzPts val="1800"/>
              <a:buChar char="⌾"/>
            </a:pPr>
            <a:r>
              <a:rPr lang="en">
                <a:solidFill>
                  <a:srgbClr val="073763"/>
                </a:solidFill>
              </a:rPr>
              <a:t>Visualize geodata</a:t>
            </a:r>
            <a:endParaRPr>
              <a:solidFill>
                <a:srgbClr val="073763"/>
              </a:solidFill>
            </a:endParaRPr>
          </a:p>
          <a:p>
            <a:pPr indent="0" lvl="0" marL="457200" rtl="0" algn="l">
              <a:spcBef>
                <a:spcPts val="0"/>
              </a:spcBef>
              <a:spcAft>
                <a:spcPts val="0"/>
              </a:spcAft>
              <a:buNone/>
            </a:pPr>
            <a:r>
              <a:t/>
            </a:r>
            <a:endParaRPr>
              <a:solidFill>
                <a:srgbClr val="073763"/>
              </a:solidFill>
            </a:endParaRPr>
          </a:p>
          <a:p>
            <a:pPr indent="-342900" lvl="0" marL="457200" rtl="0" algn="l">
              <a:spcBef>
                <a:spcPts val="0"/>
              </a:spcBef>
              <a:spcAft>
                <a:spcPts val="0"/>
              </a:spcAft>
              <a:buClr>
                <a:srgbClr val="609E12"/>
              </a:buClr>
              <a:buSzPts val="1800"/>
              <a:buChar char="⌾"/>
            </a:pPr>
            <a:r>
              <a:rPr lang="en">
                <a:solidFill>
                  <a:srgbClr val="073763"/>
                </a:solidFill>
              </a:rPr>
              <a:t>Load multiple datasets on to one map</a:t>
            </a:r>
            <a:endParaRPr>
              <a:solidFill>
                <a:srgbClr val="073763"/>
              </a:solidFill>
            </a:endParaRPr>
          </a:p>
          <a:p>
            <a:pPr indent="0" lvl="0" marL="457200" rtl="0" algn="l">
              <a:spcBef>
                <a:spcPts val="0"/>
              </a:spcBef>
              <a:spcAft>
                <a:spcPts val="0"/>
              </a:spcAft>
              <a:buNone/>
            </a:pPr>
            <a:r>
              <a:t/>
            </a:r>
            <a:endParaRPr>
              <a:solidFill>
                <a:srgbClr val="073763"/>
              </a:solidFill>
            </a:endParaRPr>
          </a:p>
          <a:p>
            <a:pPr indent="-342900" lvl="0" marL="457200" rtl="0" algn="l">
              <a:spcBef>
                <a:spcPts val="0"/>
              </a:spcBef>
              <a:spcAft>
                <a:spcPts val="0"/>
              </a:spcAft>
              <a:buClr>
                <a:srgbClr val="609E12"/>
              </a:buClr>
              <a:buSzPts val="1800"/>
              <a:buChar char="⌾"/>
            </a:pPr>
            <a:r>
              <a:rPr lang="en">
                <a:solidFill>
                  <a:srgbClr val="073763"/>
                </a:solidFill>
              </a:rPr>
              <a:t>Combining data given and what was researched</a:t>
            </a:r>
            <a:endParaRPr>
              <a:solidFill>
                <a:srgbClr val="073763"/>
              </a:solidFill>
            </a:endParaRPr>
          </a:p>
        </p:txBody>
      </p:sp>
      <p:pic>
        <p:nvPicPr>
          <p:cNvPr id="364" name="Google Shape;364;p29"/>
          <p:cNvPicPr preferRelativeResize="0"/>
          <p:nvPr/>
        </p:nvPicPr>
        <p:blipFill>
          <a:blip r:embed="rId3">
            <a:alphaModFix/>
          </a:blip>
          <a:stretch>
            <a:fillRect/>
          </a:stretch>
        </p:blipFill>
        <p:spPr>
          <a:xfrm>
            <a:off x="3535088" y="1154141"/>
            <a:ext cx="5490623" cy="3306400"/>
          </a:xfrm>
          <a:prstGeom prst="rect">
            <a:avLst/>
          </a:prstGeom>
          <a:noFill/>
          <a:ln>
            <a:noFill/>
          </a:ln>
        </p:spPr>
      </p:pic>
      <p:sp>
        <p:nvSpPr>
          <p:cNvPr id="365" name="Google Shape;365;p29"/>
          <p:cNvSpPr/>
          <p:nvPr/>
        </p:nvSpPr>
        <p:spPr>
          <a:xfrm>
            <a:off x="4215473" y="4616975"/>
            <a:ext cx="297900" cy="278700"/>
          </a:xfrm>
          <a:prstGeom prst="ellipse">
            <a:avLst/>
          </a:prstGeom>
          <a:solidFill>
            <a:srgbClr val="50C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9"/>
          <p:cNvSpPr/>
          <p:nvPr/>
        </p:nvSpPr>
        <p:spPr>
          <a:xfrm>
            <a:off x="6639053" y="4616975"/>
            <a:ext cx="297900" cy="278700"/>
          </a:xfrm>
          <a:prstGeom prst="ellipse">
            <a:avLst/>
          </a:prstGeom>
          <a:solidFill>
            <a:srgbClr val="FFA3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9"/>
          <p:cNvSpPr txBox="1"/>
          <p:nvPr/>
        </p:nvSpPr>
        <p:spPr>
          <a:xfrm>
            <a:off x="4603151" y="4549625"/>
            <a:ext cx="1808400" cy="3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Slab"/>
                <a:ea typeface="Roboto Slab"/>
                <a:cs typeface="Roboto Slab"/>
                <a:sym typeface="Roboto Slab"/>
              </a:rPr>
              <a:t>CAFB Distribution Centers</a:t>
            </a:r>
            <a:endParaRPr>
              <a:latin typeface="Roboto Slab"/>
              <a:ea typeface="Roboto Slab"/>
              <a:cs typeface="Roboto Slab"/>
              <a:sym typeface="Roboto Slab"/>
            </a:endParaRPr>
          </a:p>
        </p:txBody>
      </p:sp>
      <p:sp>
        <p:nvSpPr>
          <p:cNvPr id="368" name="Google Shape;368;p29"/>
          <p:cNvSpPr txBox="1"/>
          <p:nvPr/>
        </p:nvSpPr>
        <p:spPr>
          <a:xfrm>
            <a:off x="6994575" y="4549625"/>
            <a:ext cx="1949100" cy="3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Slab"/>
                <a:ea typeface="Roboto Slab"/>
                <a:cs typeface="Roboto Slab"/>
                <a:sym typeface="Roboto Slab"/>
              </a:rPr>
              <a:t>Primary Care Centers</a:t>
            </a:r>
            <a:endParaRPr>
              <a:latin typeface="Roboto Slab"/>
              <a:ea typeface="Roboto Slab"/>
              <a:cs typeface="Roboto Slab"/>
              <a:sym typeface="Roboto Slab"/>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3365C"/>
        </a:solidFill>
      </p:bgPr>
    </p:bg>
    <p:spTree>
      <p:nvGrpSpPr>
        <p:cNvPr id="372" name="Shape 372"/>
        <p:cNvGrpSpPr/>
        <p:nvPr/>
      </p:nvGrpSpPr>
      <p:grpSpPr>
        <a:xfrm>
          <a:off x="0" y="0"/>
          <a:ext cx="0" cy="0"/>
          <a:chOff x="0" y="0"/>
          <a:chExt cx="0" cy="0"/>
        </a:xfrm>
      </p:grpSpPr>
      <p:sp>
        <p:nvSpPr>
          <p:cNvPr id="373" name="Google Shape;373;p30"/>
          <p:cNvSpPr/>
          <p:nvPr/>
        </p:nvSpPr>
        <p:spPr>
          <a:xfrm>
            <a:off x="6085397" y="2272555"/>
            <a:ext cx="1120500" cy="1144200"/>
          </a:xfrm>
          <a:prstGeom prst="ellipse">
            <a:avLst/>
          </a:prstGeom>
          <a:solidFill>
            <a:srgbClr val="F3FBD5"/>
          </a:solidFill>
          <a:ln cap="flat" cmpd="sng" w="28575">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0"/>
          <p:cNvSpPr txBox="1"/>
          <p:nvPr>
            <p:ph idx="4294967295" type="title"/>
          </p:nvPr>
        </p:nvSpPr>
        <p:spPr>
          <a:xfrm>
            <a:off x="157700" y="1861400"/>
            <a:ext cx="4682400" cy="7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3FBD5"/>
                </a:solidFill>
              </a:rPr>
              <a:t>Next Steps</a:t>
            </a:r>
            <a:endParaRPr sz="3600">
              <a:solidFill>
                <a:srgbClr val="F3FBD5"/>
              </a:solidFill>
            </a:endParaRPr>
          </a:p>
        </p:txBody>
      </p:sp>
      <p:sp>
        <p:nvSpPr>
          <p:cNvPr id="375" name="Google Shape;375;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cxnSp>
        <p:nvCxnSpPr>
          <p:cNvPr id="376" name="Google Shape;376;p30"/>
          <p:cNvCxnSpPr/>
          <p:nvPr/>
        </p:nvCxnSpPr>
        <p:spPr>
          <a:xfrm>
            <a:off x="0" y="2838650"/>
            <a:ext cx="6400800" cy="12000"/>
          </a:xfrm>
          <a:prstGeom prst="straightConnector1">
            <a:avLst/>
          </a:prstGeom>
          <a:noFill/>
          <a:ln cap="flat" cmpd="sng" w="38100">
            <a:solidFill>
              <a:srgbClr val="F3FBD5"/>
            </a:solidFill>
            <a:prstDash val="solid"/>
            <a:round/>
            <a:headEnd len="med" w="med" type="none"/>
            <a:tailEnd len="med" w="med" type="none"/>
          </a:ln>
        </p:spPr>
      </p:cxnSp>
      <p:cxnSp>
        <p:nvCxnSpPr>
          <p:cNvPr id="377" name="Google Shape;377;p30"/>
          <p:cNvCxnSpPr>
            <a:stCxn id="378" idx="6"/>
          </p:cNvCxnSpPr>
          <p:nvPr/>
        </p:nvCxnSpPr>
        <p:spPr>
          <a:xfrm flipH="1" rot="10800000">
            <a:off x="7727400" y="2838650"/>
            <a:ext cx="1443600" cy="6000"/>
          </a:xfrm>
          <a:prstGeom prst="straightConnector1">
            <a:avLst/>
          </a:prstGeom>
          <a:noFill/>
          <a:ln cap="flat" cmpd="sng" w="38100">
            <a:solidFill>
              <a:srgbClr val="F3FBD5"/>
            </a:solidFill>
            <a:prstDash val="solid"/>
            <a:round/>
            <a:headEnd len="med" w="med" type="none"/>
            <a:tailEnd len="med" w="med" type="none"/>
          </a:ln>
        </p:spPr>
      </p:cxnSp>
      <p:sp>
        <p:nvSpPr>
          <p:cNvPr id="378" name="Google Shape;378;p30"/>
          <p:cNvSpPr/>
          <p:nvPr/>
        </p:nvSpPr>
        <p:spPr>
          <a:xfrm>
            <a:off x="7521300" y="2741600"/>
            <a:ext cx="206100" cy="206100"/>
          </a:xfrm>
          <a:prstGeom prst="ellipse">
            <a:avLst/>
          </a:prstGeom>
          <a:noFill/>
          <a:ln cap="flat" cmpd="sng" w="38100">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9" name="Google Shape;379;p30"/>
          <p:cNvPicPr preferRelativeResize="0"/>
          <p:nvPr/>
        </p:nvPicPr>
        <p:blipFill>
          <a:blip r:embed="rId3">
            <a:alphaModFix/>
          </a:blip>
          <a:stretch>
            <a:fillRect/>
          </a:stretch>
        </p:blipFill>
        <p:spPr>
          <a:xfrm>
            <a:off x="6247376" y="2443404"/>
            <a:ext cx="796536" cy="796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sp>
        <p:nvSpPr>
          <p:cNvPr id="384" name="Google Shape;384;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a:t>
            </a:r>
            <a:endParaRPr/>
          </a:p>
        </p:txBody>
      </p:sp>
      <p:sp>
        <p:nvSpPr>
          <p:cNvPr id="385" name="Google Shape;385;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6" name="Google Shape;386;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7" name="Google Shape;387;p31"/>
          <p:cNvSpPr txBox="1"/>
          <p:nvPr/>
        </p:nvSpPr>
        <p:spPr>
          <a:xfrm>
            <a:off x="809538" y="1255525"/>
            <a:ext cx="29553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609E12"/>
                </a:solidFill>
                <a:latin typeface="Roboto Slab"/>
                <a:ea typeface="Roboto Slab"/>
                <a:cs typeface="Roboto Slab"/>
                <a:sym typeface="Roboto Slab"/>
              </a:rPr>
              <a:t>Gentrification and Migration</a:t>
            </a:r>
            <a:endParaRPr sz="1600">
              <a:solidFill>
                <a:srgbClr val="609E12"/>
              </a:solidFill>
              <a:latin typeface="Roboto Slab"/>
              <a:ea typeface="Roboto Slab"/>
              <a:cs typeface="Roboto Slab"/>
              <a:sym typeface="Roboto Slab"/>
            </a:endParaRPr>
          </a:p>
        </p:txBody>
      </p:sp>
      <p:sp>
        <p:nvSpPr>
          <p:cNvPr id="388" name="Google Shape;388;p31"/>
          <p:cNvSpPr txBox="1"/>
          <p:nvPr/>
        </p:nvSpPr>
        <p:spPr>
          <a:xfrm>
            <a:off x="5379150" y="1148525"/>
            <a:ext cx="29553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609E12"/>
                </a:solidFill>
                <a:latin typeface="Roboto Slab"/>
                <a:ea typeface="Roboto Slab"/>
                <a:cs typeface="Roboto Slab"/>
                <a:sym typeface="Roboto Slab"/>
              </a:rPr>
              <a:t>Opportunity Zones: Healthcare Partnerships</a:t>
            </a:r>
            <a:endParaRPr sz="1600">
              <a:solidFill>
                <a:srgbClr val="609E12"/>
              </a:solidFill>
              <a:latin typeface="Roboto Slab"/>
              <a:ea typeface="Roboto Slab"/>
              <a:cs typeface="Roboto Slab"/>
              <a:sym typeface="Roboto Slab"/>
            </a:endParaRPr>
          </a:p>
        </p:txBody>
      </p:sp>
      <p:cxnSp>
        <p:nvCxnSpPr>
          <p:cNvPr id="389" name="Google Shape;389;p31"/>
          <p:cNvCxnSpPr/>
          <p:nvPr/>
        </p:nvCxnSpPr>
        <p:spPr>
          <a:xfrm>
            <a:off x="4567950" y="1222600"/>
            <a:ext cx="8100" cy="3184800"/>
          </a:xfrm>
          <a:prstGeom prst="straightConnector1">
            <a:avLst/>
          </a:prstGeom>
          <a:noFill/>
          <a:ln cap="flat" cmpd="sng" w="28575">
            <a:solidFill>
              <a:srgbClr val="FFA30D"/>
            </a:solidFill>
            <a:prstDash val="solid"/>
            <a:round/>
            <a:headEnd len="med" w="med" type="none"/>
            <a:tailEnd len="med" w="med" type="none"/>
          </a:ln>
        </p:spPr>
      </p:cxnSp>
      <p:sp>
        <p:nvSpPr>
          <p:cNvPr id="390" name="Google Shape;390;p31"/>
          <p:cNvSpPr txBox="1"/>
          <p:nvPr/>
        </p:nvSpPr>
        <p:spPr>
          <a:xfrm>
            <a:off x="316200" y="1808775"/>
            <a:ext cx="3942000" cy="19752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50C238"/>
              </a:buClr>
              <a:buSzPts val="1500"/>
              <a:buFont typeface="Roboto Slab"/>
              <a:buChar char="⌾"/>
            </a:pPr>
            <a:r>
              <a:rPr lang="en" sz="1500">
                <a:solidFill>
                  <a:srgbClr val="073763"/>
                </a:solidFill>
                <a:latin typeface="Roboto Slab"/>
                <a:ea typeface="Roboto Slab"/>
                <a:cs typeface="Roboto Slab"/>
                <a:sym typeface="Roboto Slab"/>
              </a:rPr>
              <a:t>Obtain census data from multiple years to observe population shifts</a:t>
            </a:r>
            <a:endParaRPr sz="1500">
              <a:solidFill>
                <a:srgbClr val="073763"/>
              </a:solidFill>
              <a:latin typeface="Roboto Slab"/>
              <a:ea typeface="Roboto Slab"/>
              <a:cs typeface="Roboto Slab"/>
              <a:sym typeface="Roboto Slab"/>
            </a:endParaRPr>
          </a:p>
          <a:p>
            <a:pPr indent="0" lvl="0" marL="457200" rtl="0" algn="l">
              <a:lnSpc>
                <a:spcPct val="115000"/>
              </a:lnSpc>
              <a:spcBef>
                <a:spcPts val="0"/>
              </a:spcBef>
              <a:spcAft>
                <a:spcPts val="0"/>
              </a:spcAft>
              <a:buNone/>
            </a:pPr>
            <a:r>
              <a:t/>
            </a:r>
            <a:endParaRPr sz="1500">
              <a:solidFill>
                <a:srgbClr val="073763"/>
              </a:solidFill>
              <a:latin typeface="Roboto Slab"/>
              <a:ea typeface="Roboto Slab"/>
              <a:cs typeface="Roboto Slab"/>
              <a:sym typeface="Roboto Slab"/>
            </a:endParaRPr>
          </a:p>
          <a:p>
            <a:pPr indent="-323850" lvl="0" marL="457200" rtl="0" algn="l">
              <a:lnSpc>
                <a:spcPct val="115000"/>
              </a:lnSpc>
              <a:spcBef>
                <a:spcPts val="0"/>
              </a:spcBef>
              <a:spcAft>
                <a:spcPts val="0"/>
              </a:spcAft>
              <a:buClr>
                <a:srgbClr val="50C238"/>
              </a:buClr>
              <a:buSzPts val="1500"/>
              <a:buFont typeface="Roboto Slab"/>
              <a:buChar char="⌾"/>
            </a:pPr>
            <a:r>
              <a:rPr lang="en" sz="1500">
                <a:solidFill>
                  <a:srgbClr val="073763"/>
                </a:solidFill>
                <a:latin typeface="Roboto Slab"/>
                <a:ea typeface="Roboto Slab"/>
                <a:cs typeface="Roboto Slab"/>
                <a:sym typeface="Roboto Slab"/>
              </a:rPr>
              <a:t>Look into real estate data to predict migrations</a:t>
            </a:r>
            <a:endParaRPr sz="1500">
              <a:solidFill>
                <a:srgbClr val="073763"/>
              </a:solidFill>
              <a:latin typeface="Roboto Slab"/>
              <a:ea typeface="Roboto Slab"/>
              <a:cs typeface="Roboto Slab"/>
              <a:sym typeface="Roboto Slab"/>
            </a:endParaRPr>
          </a:p>
          <a:p>
            <a:pPr indent="0" lvl="0" marL="0" rtl="0" algn="l">
              <a:lnSpc>
                <a:spcPct val="115000"/>
              </a:lnSpc>
              <a:spcBef>
                <a:spcPts val="0"/>
              </a:spcBef>
              <a:spcAft>
                <a:spcPts val="0"/>
              </a:spcAft>
              <a:buNone/>
            </a:pPr>
            <a:r>
              <a:t/>
            </a:r>
            <a:endParaRPr sz="1500">
              <a:solidFill>
                <a:srgbClr val="073763"/>
              </a:solidFill>
              <a:latin typeface="Roboto Slab"/>
              <a:ea typeface="Roboto Slab"/>
              <a:cs typeface="Roboto Slab"/>
              <a:sym typeface="Roboto Slab"/>
            </a:endParaRPr>
          </a:p>
          <a:p>
            <a:pPr indent="-323850" lvl="0" marL="457200" rtl="0" algn="l">
              <a:lnSpc>
                <a:spcPct val="115000"/>
              </a:lnSpc>
              <a:spcBef>
                <a:spcPts val="0"/>
              </a:spcBef>
              <a:spcAft>
                <a:spcPts val="0"/>
              </a:spcAft>
              <a:buClr>
                <a:srgbClr val="50C238"/>
              </a:buClr>
              <a:buSzPts val="1500"/>
              <a:buFont typeface="Roboto Slab"/>
              <a:buChar char="⌾"/>
            </a:pPr>
            <a:r>
              <a:rPr lang="en" sz="1500">
                <a:solidFill>
                  <a:srgbClr val="073763"/>
                </a:solidFill>
                <a:latin typeface="Roboto Slab"/>
                <a:ea typeface="Roboto Slab"/>
                <a:cs typeface="Roboto Slab"/>
                <a:sym typeface="Roboto Slab"/>
              </a:rPr>
              <a:t>Generate statistical significance of movements tracked</a:t>
            </a:r>
            <a:endParaRPr sz="1500">
              <a:solidFill>
                <a:srgbClr val="073763"/>
              </a:solidFill>
              <a:latin typeface="Roboto Slab"/>
              <a:ea typeface="Roboto Slab"/>
              <a:cs typeface="Roboto Slab"/>
              <a:sym typeface="Roboto Slab"/>
            </a:endParaRPr>
          </a:p>
        </p:txBody>
      </p:sp>
      <p:sp>
        <p:nvSpPr>
          <p:cNvPr id="391" name="Google Shape;391;p31"/>
          <p:cNvSpPr txBox="1"/>
          <p:nvPr/>
        </p:nvSpPr>
        <p:spPr>
          <a:xfrm>
            <a:off x="4939375" y="1808775"/>
            <a:ext cx="3942000" cy="19752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50C238"/>
              </a:buClr>
              <a:buSzPts val="1500"/>
              <a:buFont typeface="Roboto Slab"/>
              <a:buChar char="⌾"/>
            </a:pPr>
            <a:r>
              <a:rPr lang="en" sz="1500">
                <a:solidFill>
                  <a:srgbClr val="073763"/>
                </a:solidFill>
                <a:latin typeface="Roboto Slab"/>
                <a:ea typeface="Roboto Slab"/>
                <a:cs typeface="Roboto Slab"/>
                <a:sym typeface="Roboto Slab"/>
              </a:rPr>
              <a:t>Adding layers to the HHM to explore variables that may impact the “formula” for future centers</a:t>
            </a:r>
            <a:endParaRPr sz="1500">
              <a:solidFill>
                <a:srgbClr val="073763"/>
              </a:solidFill>
              <a:latin typeface="Roboto Slab"/>
              <a:ea typeface="Roboto Slab"/>
              <a:cs typeface="Roboto Slab"/>
              <a:sym typeface="Roboto Slab"/>
            </a:endParaRPr>
          </a:p>
          <a:p>
            <a:pPr indent="0" lvl="0" marL="0" rtl="0" algn="l">
              <a:lnSpc>
                <a:spcPct val="115000"/>
              </a:lnSpc>
              <a:spcBef>
                <a:spcPts val="0"/>
              </a:spcBef>
              <a:spcAft>
                <a:spcPts val="0"/>
              </a:spcAft>
              <a:buNone/>
            </a:pPr>
            <a:r>
              <a:t/>
            </a:r>
            <a:endParaRPr sz="1500">
              <a:solidFill>
                <a:srgbClr val="073763"/>
              </a:solidFill>
              <a:latin typeface="Roboto Slab"/>
              <a:ea typeface="Roboto Slab"/>
              <a:cs typeface="Roboto Slab"/>
              <a:sym typeface="Roboto Slab"/>
            </a:endParaRPr>
          </a:p>
          <a:p>
            <a:pPr indent="-323850" lvl="0" marL="457200" rtl="0" algn="l">
              <a:lnSpc>
                <a:spcPct val="115000"/>
              </a:lnSpc>
              <a:spcBef>
                <a:spcPts val="0"/>
              </a:spcBef>
              <a:spcAft>
                <a:spcPts val="0"/>
              </a:spcAft>
              <a:buClr>
                <a:srgbClr val="50C238"/>
              </a:buClr>
              <a:buSzPts val="1500"/>
              <a:buFont typeface="Roboto Slab"/>
              <a:buChar char="⌾"/>
            </a:pPr>
            <a:r>
              <a:rPr lang="en" sz="1500">
                <a:solidFill>
                  <a:srgbClr val="073763"/>
                </a:solidFill>
                <a:latin typeface="Roboto Slab"/>
                <a:ea typeface="Roboto Slab"/>
                <a:cs typeface="Roboto Slab"/>
                <a:sym typeface="Roboto Slab"/>
              </a:rPr>
              <a:t>Combine analyses from FOZ, healthcare, distance, income, and census data to find new healthcare partnerships</a:t>
            </a:r>
            <a:endParaRPr sz="1500">
              <a:solidFill>
                <a:srgbClr val="073763"/>
              </a:solidFill>
              <a:latin typeface="Roboto Slab"/>
              <a:ea typeface="Roboto Slab"/>
              <a:cs typeface="Roboto Slab"/>
              <a:sym typeface="Roboto Slab"/>
            </a:endParaRPr>
          </a:p>
        </p:txBody>
      </p:sp>
      <p:grpSp>
        <p:nvGrpSpPr>
          <p:cNvPr id="392" name="Google Shape;392;p31"/>
          <p:cNvGrpSpPr/>
          <p:nvPr/>
        </p:nvGrpSpPr>
        <p:grpSpPr>
          <a:xfrm>
            <a:off x="257850" y="4551739"/>
            <a:ext cx="8628250" cy="689461"/>
            <a:chOff x="257850" y="4551739"/>
            <a:chExt cx="8628250" cy="689461"/>
          </a:xfrm>
        </p:grpSpPr>
        <p:cxnSp>
          <p:nvCxnSpPr>
            <p:cNvPr id="393" name="Google Shape;393;p31"/>
            <p:cNvCxnSpPr>
              <a:stCxn id="394" idx="2"/>
              <a:endCxn id="395" idx="6"/>
            </p:cNvCxnSpPr>
            <p:nvPr/>
          </p:nvCxnSpPr>
          <p:spPr>
            <a:xfrm>
              <a:off x="619510" y="4714789"/>
              <a:ext cx="7905000" cy="0"/>
            </a:xfrm>
            <a:prstGeom prst="straightConnector1">
              <a:avLst/>
            </a:prstGeom>
            <a:noFill/>
            <a:ln cap="flat" cmpd="sng" w="28575">
              <a:solidFill>
                <a:srgbClr val="073763"/>
              </a:solidFill>
              <a:prstDash val="solid"/>
              <a:round/>
              <a:headEnd len="med" w="med" type="none"/>
              <a:tailEnd len="med" w="med" type="none"/>
            </a:ln>
          </p:spPr>
        </p:cxnSp>
        <p:sp>
          <p:nvSpPr>
            <p:cNvPr id="395" name="Google Shape;395;p31"/>
            <p:cNvSpPr/>
            <p:nvPr/>
          </p:nvSpPr>
          <p:spPr>
            <a:xfrm>
              <a:off x="8200745" y="4551740"/>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1"/>
            <p:cNvSpPr/>
            <p:nvPr/>
          </p:nvSpPr>
          <p:spPr>
            <a:xfrm>
              <a:off x="3651999"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1"/>
            <p:cNvSpPr/>
            <p:nvPr/>
          </p:nvSpPr>
          <p:spPr>
            <a:xfrm>
              <a:off x="2135742" y="4551740"/>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619510"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p:nvPr/>
          </p:nvSpPr>
          <p:spPr>
            <a:xfrm>
              <a:off x="6684488"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1"/>
            <p:cNvSpPr/>
            <p:nvPr/>
          </p:nvSpPr>
          <p:spPr>
            <a:xfrm>
              <a:off x="5168256" y="4551740"/>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1"/>
            <p:cNvSpPr txBox="1"/>
            <p:nvPr/>
          </p:nvSpPr>
          <p:spPr>
            <a:xfrm>
              <a:off x="25785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Opportunity</a:t>
              </a:r>
              <a:endParaRPr sz="1100">
                <a:solidFill>
                  <a:srgbClr val="073763"/>
                </a:solidFill>
                <a:latin typeface="Roboto Slab"/>
                <a:ea typeface="Roboto Slab"/>
                <a:cs typeface="Roboto Slab"/>
                <a:sym typeface="Roboto Slab"/>
              </a:endParaRPr>
            </a:p>
          </p:txBody>
        </p:sp>
        <p:sp>
          <p:nvSpPr>
            <p:cNvPr id="401" name="Google Shape;401;p31"/>
            <p:cNvSpPr txBox="1"/>
            <p:nvPr/>
          </p:nvSpPr>
          <p:spPr>
            <a:xfrm>
              <a:off x="1923201" y="4787600"/>
              <a:ext cx="7488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Tasks</a:t>
              </a:r>
              <a:endParaRPr sz="1100">
                <a:solidFill>
                  <a:srgbClr val="073763"/>
                </a:solidFill>
                <a:latin typeface="Roboto Slab"/>
                <a:ea typeface="Roboto Slab"/>
                <a:cs typeface="Roboto Slab"/>
                <a:sym typeface="Roboto Slab"/>
              </a:endParaRPr>
            </a:p>
          </p:txBody>
        </p:sp>
        <p:sp>
          <p:nvSpPr>
            <p:cNvPr id="402" name="Google Shape;402;p31"/>
            <p:cNvSpPr txBox="1"/>
            <p:nvPr/>
          </p:nvSpPr>
          <p:spPr>
            <a:xfrm>
              <a:off x="3471250" y="4787600"/>
              <a:ext cx="6852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Data</a:t>
              </a:r>
              <a:endParaRPr sz="1100">
                <a:solidFill>
                  <a:srgbClr val="073763"/>
                </a:solidFill>
                <a:latin typeface="Roboto Slab"/>
                <a:ea typeface="Roboto Slab"/>
                <a:cs typeface="Roboto Slab"/>
                <a:sym typeface="Roboto Slab"/>
              </a:endParaRPr>
            </a:p>
          </p:txBody>
        </p:sp>
        <p:sp>
          <p:nvSpPr>
            <p:cNvPr id="403" name="Google Shape;403;p31"/>
            <p:cNvSpPr txBox="1"/>
            <p:nvPr/>
          </p:nvSpPr>
          <p:spPr>
            <a:xfrm>
              <a:off x="4806602"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Hypotheses</a:t>
              </a:r>
              <a:endParaRPr sz="1100">
                <a:solidFill>
                  <a:srgbClr val="073763"/>
                </a:solidFill>
                <a:latin typeface="Roboto Slab"/>
                <a:ea typeface="Roboto Slab"/>
                <a:cs typeface="Roboto Slab"/>
                <a:sym typeface="Roboto Slab"/>
              </a:endParaRPr>
            </a:p>
          </p:txBody>
        </p:sp>
        <p:sp>
          <p:nvSpPr>
            <p:cNvPr id="404" name="Google Shape;404;p31"/>
            <p:cNvSpPr txBox="1"/>
            <p:nvPr/>
          </p:nvSpPr>
          <p:spPr>
            <a:xfrm>
              <a:off x="6039500" y="4787600"/>
              <a:ext cx="16137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Current Progress</a:t>
              </a:r>
              <a:endParaRPr sz="1100">
                <a:solidFill>
                  <a:srgbClr val="073763"/>
                </a:solidFill>
                <a:latin typeface="Roboto Slab"/>
                <a:ea typeface="Roboto Slab"/>
                <a:cs typeface="Roboto Slab"/>
                <a:sym typeface="Roboto Slab"/>
              </a:endParaRPr>
            </a:p>
          </p:txBody>
        </p:sp>
        <p:sp>
          <p:nvSpPr>
            <p:cNvPr id="405" name="Google Shape;405;p31"/>
            <p:cNvSpPr txBox="1"/>
            <p:nvPr/>
          </p:nvSpPr>
          <p:spPr>
            <a:xfrm>
              <a:off x="783910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Next Steps</a:t>
              </a:r>
              <a:endParaRPr sz="1100">
                <a:solidFill>
                  <a:srgbClr val="073763"/>
                </a:solidFill>
                <a:latin typeface="Roboto Slab"/>
                <a:ea typeface="Roboto Slab"/>
                <a:cs typeface="Roboto Slab"/>
                <a:sym typeface="Roboto Slab"/>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4"/>
          <p:cNvSpPr txBox="1"/>
          <p:nvPr/>
        </p:nvSpPr>
        <p:spPr>
          <a:xfrm>
            <a:off x="400775" y="370475"/>
            <a:ext cx="7500300" cy="80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73763"/>
                </a:solidFill>
                <a:latin typeface="Roboto Slab"/>
                <a:ea typeface="Roboto Slab"/>
                <a:cs typeface="Roboto Slab"/>
                <a:sym typeface="Roboto Slab"/>
              </a:rPr>
              <a:t>Meet the Team!</a:t>
            </a:r>
            <a:endParaRPr sz="3000">
              <a:solidFill>
                <a:srgbClr val="073763"/>
              </a:solidFill>
              <a:latin typeface="Roboto Slab"/>
              <a:ea typeface="Roboto Slab"/>
              <a:cs typeface="Roboto Slab"/>
              <a:sym typeface="Roboto Slab"/>
            </a:endParaRPr>
          </a:p>
        </p:txBody>
      </p:sp>
      <p:pic>
        <p:nvPicPr>
          <p:cNvPr id="75" name="Google Shape;75;p14"/>
          <p:cNvPicPr preferRelativeResize="0"/>
          <p:nvPr/>
        </p:nvPicPr>
        <p:blipFill rotWithShape="1">
          <a:blip r:embed="rId3">
            <a:alphaModFix/>
          </a:blip>
          <a:srcRect b="28178" l="0" r="13269" t="7222"/>
          <a:stretch/>
        </p:blipFill>
        <p:spPr>
          <a:xfrm>
            <a:off x="4822441" y="1751543"/>
            <a:ext cx="1651500" cy="1640400"/>
          </a:xfrm>
          <a:prstGeom prst="ellipse">
            <a:avLst/>
          </a:prstGeom>
          <a:noFill/>
          <a:ln cap="flat" cmpd="sng" w="9525">
            <a:solidFill>
              <a:srgbClr val="609E12"/>
            </a:solidFill>
            <a:prstDash val="solid"/>
            <a:round/>
            <a:headEnd len="sm" w="sm" type="none"/>
            <a:tailEnd len="sm" w="sm" type="none"/>
          </a:ln>
        </p:spPr>
      </p:pic>
      <p:sp>
        <p:nvSpPr>
          <p:cNvPr id="76" name="Google Shape;76;p14"/>
          <p:cNvSpPr txBox="1"/>
          <p:nvPr/>
        </p:nvSpPr>
        <p:spPr>
          <a:xfrm>
            <a:off x="4723900" y="3471248"/>
            <a:ext cx="1844400" cy="6471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a:solidFill>
                  <a:srgbClr val="073763"/>
                </a:solidFill>
                <a:latin typeface="Roboto Slab"/>
                <a:ea typeface="Roboto Slab"/>
                <a:cs typeface="Roboto Slab"/>
                <a:sym typeface="Roboto Slab"/>
              </a:rPr>
              <a:t>Aaron Kurtz</a:t>
            </a:r>
            <a:endParaRPr b="1">
              <a:solidFill>
                <a:srgbClr val="073763"/>
              </a:solidFill>
              <a:latin typeface="Roboto Slab"/>
              <a:ea typeface="Roboto Slab"/>
              <a:cs typeface="Roboto Slab"/>
              <a:sym typeface="Roboto Slab"/>
            </a:endParaRPr>
          </a:p>
          <a:p>
            <a:pPr indent="0" lvl="0" marL="0" rtl="0" algn="ctr">
              <a:lnSpc>
                <a:spcPct val="150000"/>
              </a:lnSpc>
              <a:spcBef>
                <a:spcPts val="0"/>
              </a:spcBef>
              <a:spcAft>
                <a:spcPts val="0"/>
              </a:spcAft>
              <a:buNone/>
            </a:pPr>
            <a:r>
              <a:rPr lang="en">
                <a:solidFill>
                  <a:srgbClr val="609E12"/>
                </a:solidFill>
                <a:latin typeface="Roboto Slab"/>
                <a:ea typeface="Roboto Slab"/>
                <a:cs typeface="Roboto Slab"/>
                <a:sym typeface="Roboto Slab"/>
              </a:rPr>
              <a:t>Finance</a:t>
            </a:r>
            <a:endParaRPr>
              <a:solidFill>
                <a:srgbClr val="609E12"/>
              </a:solidFill>
              <a:latin typeface="Roboto Slab"/>
              <a:ea typeface="Roboto Slab"/>
              <a:cs typeface="Roboto Slab"/>
              <a:sym typeface="Roboto Slab"/>
            </a:endParaRPr>
          </a:p>
        </p:txBody>
      </p:sp>
      <p:pic>
        <p:nvPicPr>
          <p:cNvPr id="77" name="Google Shape;77;p14"/>
          <p:cNvPicPr preferRelativeResize="0"/>
          <p:nvPr/>
        </p:nvPicPr>
        <p:blipFill>
          <a:blip r:embed="rId4">
            <a:alphaModFix/>
          </a:blip>
          <a:stretch>
            <a:fillRect/>
          </a:stretch>
        </p:blipFill>
        <p:spPr>
          <a:xfrm>
            <a:off x="468909" y="1745993"/>
            <a:ext cx="1651500" cy="1651500"/>
          </a:xfrm>
          <a:prstGeom prst="ellipse">
            <a:avLst/>
          </a:prstGeom>
          <a:noFill/>
          <a:ln cap="flat" cmpd="sng" w="9525">
            <a:solidFill>
              <a:srgbClr val="609E12"/>
            </a:solidFill>
            <a:prstDash val="solid"/>
            <a:round/>
            <a:headEnd len="sm" w="sm" type="none"/>
            <a:tailEnd len="sm" w="sm" type="none"/>
          </a:ln>
        </p:spPr>
      </p:pic>
      <p:sp>
        <p:nvSpPr>
          <p:cNvPr id="78" name="Google Shape;78;p14"/>
          <p:cNvSpPr txBox="1"/>
          <p:nvPr/>
        </p:nvSpPr>
        <p:spPr>
          <a:xfrm>
            <a:off x="203975" y="3471249"/>
            <a:ext cx="2313000" cy="6471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a:solidFill>
                  <a:srgbClr val="073763"/>
                </a:solidFill>
                <a:latin typeface="Roboto Slab"/>
                <a:ea typeface="Roboto Slab"/>
                <a:cs typeface="Roboto Slab"/>
                <a:sym typeface="Roboto Slab"/>
              </a:rPr>
              <a:t>Natalie Wolfe</a:t>
            </a:r>
            <a:endParaRPr b="1">
              <a:solidFill>
                <a:srgbClr val="073763"/>
              </a:solidFill>
              <a:latin typeface="Roboto Slab"/>
              <a:ea typeface="Roboto Slab"/>
              <a:cs typeface="Roboto Slab"/>
              <a:sym typeface="Roboto Slab"/>
            </a:endParaRPr>
          </a:p>
          <a:p>
            <a:pPr indent="0" lvl="0" marL="0" rtl="0" algn="ctr">
              <a:lnSpc>
                <a:spcPct val="150000"/>
              </a:lnSpc>
              <a:spcBef>
                <a:spcPts val="0"/>
              </a:spcBef>
              <a:spcAft>
                <a:spcPts val="0"/>
              </a:spcAft>
              <a:buNone/>
            </a:pPr>
            <a:r>
              <a:rPr lang="en">
                <a:solidFill>
                  <a:srgbClr val="609E12"/>
                </a:solidFill>
                <a:latin typeface="Roboto Slab"/>
                <a:ea typeface="Roboto Slab"/>
                <a:cs typeface="Roboto Slab"/>
                <a:sym typeface="Roboto Slab"/>
              </a:rPr>
              <a:t>Mechanical Engineering</a:t>
            </a:r>
            <a:endParaRPr>
              <a:solidFill>
                <a:srgbClr val="609E12"/>
              </a:solidFill>
              <a:latin typeface="Roboto Slab"/>
              <a:ea typeface="Roboto Slab"/>
              <a:cs typeface="Roboto Slab"/>
              <a:sym typeface="Roboto Slab"/>
            </a:endParaRPr>
          </a:p>
        </p:txBody>
      </p:sp>
      <p:pic>
        <p:nvPicPr>
          <p:cNvPr id="79" name="Google Shape;79;p14"/>
          <p:cNvPicPr preferRelativeResize="0"/>
          <p:nvPr/>
        </p:nvPicPr>
        <p:blipFill>
          <a:blip r:embed="rId5">
            <a:alphaModFix/>
          </a:blip>
          <a:stretch>
            <a:fillRect/>
          </a:stretch>
        </p:blipFill>
        <p:spPr>
          <a:xfrm>
            <a:off x="2613653" y="1745993"/>
            <a:ext cx="1651500" cy="1651500"/>
          </a:xfrm>
          <a:prstGeom prst="ellipse">
            <a:avLst/>
          </a:prstGeom>
          <a:noFill/>
          <a:ln cap="flat" cmpd="sng" w="9525">
            <a:solidFill>
              <a:srgbClr val="609E12"/>
            </a:solidFill>
            <a:prstDash val="solid"/>
            <a:round/>
            <a:headEnd len="sm" w="sm" type="none"/>
            <a:tailEnd len="sm" w="sm" type="none"/>
          </a:ln>
        </p:spPr>
      </p:pic>
      <p:sp>
        <p:nvSpPr>
          <p:cNvPr id="80" name="Google Shape;80;p14"/>
          <p:cNvSpPr txBox="1"/>
          <p:nvPr/>
        </p:nvSpPr>
        <p:spPr>
          <a:xfrm>
            <a:off x="2466441" y="3471243"/>
            <a:ext cx="2076000" cy="6471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a:solidFill>
                  <a:srgbClr val="073763"/>
                </a:solidFill>
                <a:latin typeface="Roboto Slab"/>
                <a:ea typeface="Roboto Slab"/>
                <a:cs typeface="Roboto Slab"/>
                <a:sym typeface="Roboto Slab"/>
              </a:rPr>
              <a:t>Ben Lin</a:t>
            </a:r>
            <a:endParaRPr b="1">
              <a:solidFill>
                <a:srgbClr val="073763"/>
              </a:solidFill>
              <a:latin typeface="Roboto Slab"/>
              <a:ea typeface="Roboto Slab"/>
              <a:cs typeface="Roboto Slab"/>
              <a:sym typeface="Roboto Slab"/>
            </a:endParaRPr>
          </a:p>
          <a:p>
            <a:pPr indent="0" lvl="0" marL="0" rtl="0" algn="ctr">
              <a:lnSpc>
                <a:spcPct val="150000"/>
              </a:lnSpc>
              <a:spcBef>
                <a:spcPts val="0"/>
              </a:spcBef>
              <a:spcAft>
                <a:spcPts val="0"/>
              </a:spcAft>
              <a:buNone/>
            </a:pPr>
            <a:r>
              <a:rPr lang="en">
                <a:solidFill>
                  <a:srgbClr val="609E12"/>
                </a:solidFill>
                <a:latin typeface="Roboto Slab"/>
                <a:ea typeface="Roboto Slab"/>
                <a:cs typeface="Roboto Slab"/>
                <a:sym typeface="Roboto Slab"/>
              </a:rPr>
              <a:t>Computer Science</a:t>
            </a:r>
            <a:endParaRPr>
              <a:solidFill>
                <a:srgbClr val="609E12"/>
              </a:solidFill>
            </a:endParaRPr>
          </a:p>
        </p:txBody>
      </p:sp>
      <p:pic>
        <p:nvPicPr>
          <p:cNvPr id="81" name="Google Shape;81;p14"/>
          <p:cNvPicPr preferRelativeResize="0"/>
          <p:nvPr/>
        </p:nvPicPr>
        <p:blipFill>
          <a:blip r:embed="rId6">
            <a:alphaModFix/>
          </a:blip>
          <a:stretch>
            <a:fillRect/>
          </a:stretch>
        </p:blipFill>
        <p:spPr>
          <a:xfrm>
            <a:off x="6960441" y="1745993"/>
            <a:ext cx="1651500" cy="1651500"/>
          </a:xfrm>
          <a:prstGeom prst="ellipse">
            <a:avLst/>
          </a:prstGeom>
          <a:noFill/>
          <a:ln cap="flat" cmpd="sng" w="9525">
            <a:solidFill>
              <a:srgbClr val="609E12"/>
            </a:solidFill>
            <a:prstDash val="solid"/>
            <a:round/>
            <a:headEnd len="sm" w="sm" type="none"/>
            <a:tailEnd len="sm" w="sm" type="none"/>
          </a:ln>
        </p:spPr>
      </p:pic>
      <p:sp>
        <p:nvSpPr>
          <p:cNvPr id="82" name="Google Shape;82;p14"/>
          <p:cNvSpPr txBox="1"/>
          <p:nvPr/>
        </p:nvSpPr>
        <p:spPr>
          <a:xfrm>
            <a:off x="6515091" y="3471243"/>
            <a:ext cx="2542200" cy="7290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a:solidFill>
                  <a:srgbClr val="073763"/>
                </a:solidFill>
                <a:latin typeface="Roboto Slab"/>
                <a:ea typeface="Roboto Slab"/>
                <a:cs typeface="Roboto Slab"/>
                <a:sym typeface="Roboto Slab"/>
              </a:rPr>
              <a:t>Sapna Bagalkotkar</a:t>
            </a:r>
            <a:endParaRPr b="1">
              <a:solidFill>
                <a:srgbClr val="073763"/>
              </a:solidFill>
              <a:latin typeface="Roboto Slab"/>
              <a:ea typeface="Roboto Slab"/>
              <a:cs typeface="Roboto Slab"/>
              <a:sym typeface="Roboto Slab"/>
            </a:endParaRPr>
          </a:p>
          <a:p>
            <a:pPr indent="0" lvl="0" marL="0" rtl="0" algn="ctr">
              <a:lnSpc>
                <a:spcPct val="150000"/>
              </a:lnSpc>
              <a:spcBef>
                <a:spcPts val="0"/>
              </a:spcBef>
              <a:spcAft>
                <a:spcPts val="0"/>
              </a:spcAft>
              <a:buNone/>
            </a:pPr>
            <a:r>
              <a:rPr lang="en">
                <a:solidFill>
                  <a:srgbClr val="609E12"/>
                </a:solidFill>
                <a:latin typeface="Roboto Slab"/>
                <a:ea typeface="Roboto Slab"/>
                <a:cs typeface="Roboto Slab"/>
                <a:sym typeface="Roboto Slab"/>
              </a:rPr>
              <a:t>Computer Science</a:t>
            </a:r>
            <a:endParaRPr>
              <a:solidFill>
                <a:srgbClr val="609E12"/>
              </a:solidFill>
            </a:endParaRPr>
          </a:p>
        </p:txBody>
      </p:sp>
      <p:sp>
        <p:nvSpPr>
          <p:cNvPr id="83" name="Google Shape;83;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4" name="Google Shape;84;p14"/>
          <p:cNvSpPr txBox="1"/>
          <p:nvPr/>
        </p:nvSpPr>
        <p:spPr>
          <a:xfrm>
            <a:off x="3129775" y="4326625"/>
            <a:ext cx="3000000" cy="64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3941A"/>
                </a:solidFill>
                <a:latin typeface="Roboto Slab"/>
                <a:ea typeface="Roboto Slab"/>
                <a:cs typeface="Roboto Slab"/>
                <a:sym typeface="Roboto Slab"/>
              </a:rPr>
              <a:t>DataDigestion</a:t>
            </a:r>
            <a:endParaRPr>
              <a:solidFill>
                <a:srgbClr val="F3941A"/>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Google Shape;410;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1" name="Google Shape;411;p32"/>
          <p:cNvSpPr/>
          <p:nvPr/>
        </p:nvSpPr>
        <p:spPr>
          <a:xfrm>
            <a:off x="4098300" y="521800"/>
            <a:ext cx="5045700" cy="1155300"/>
          </a:xfrm>
          <a:prstGeom prst="rect">
            <a:avLst/>
          </a:prstGeom>
          <a:solidFill>
            <a:srgbClr val="F3FBD5"/>
          </a:solidFill>
          <a:ln cap="flat" cmpd="sng" w="9525">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0" y="-13750"/>
            <a:ext cx="4098300" cy="5143500"/>
          </a:xfrm>
          <a:prstGeom prst="rect">
            <a:avLst/>
          </a:prstGeom>
          <a:solidFill>
            <a:srgbClr val="073763"/>
          </a:solidFill>
          <a:ln cap="flat" cmpd="sng" w="952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500">
              <a:solidFill>
                <a:srgbClr val="F3FBD5"/>
              </a:solidFill>
              <a:latin typeface="Roboto Slab"/>
              <a:ea typeface="Roboto Slab"/>
              <a:cs typeface="Roboto Slab"/>
              <a:sym typeface="Roboto Slab"/>
            </a:endParaRPr>
          </a:p>
          <a:p>
            <a:pPr indent="0" lvl="0" marL="0" rtl="0" algn="l">
              <a:spcBef>
                <a:spcPts val="0"/>
              </a:spcBef>
              <a:spcAft>
                <a:spcPts val="0"/>
              </a:spcAft>
              <a:buNone/>
            </a:pPr>
            <a:r>
              <a:t/>
            </a:r>
            <a:endParaRPr sz="6000">
              <a:solidFill>
                <a:srgbClr val="FFFFFF"/>
              </a:solidFill>
              <a:latin typeface="Roboto Slab"/>
              <a:ea typeface="Roboto Slab"/>
              <a:cs typeface="Roboto Slab"/>
              <a:sym typeface="Roboto Slab"/>
            </a:endParaRPr>
          </a:p>
        </p:txBody>
      </p:sp>
      <p:pic>
        <p:nvPicPr>
          <p:cNvPr id="413" name="Google Shape;413;p32"/>
          <p:cNvPicPr preferRelativeResize="0"/>
          <p:nvPr/>
        </p:nvPicPr>
        <p:blipFill rotWithShape="1">
          <a:blip r:embed="rId3">
            <a:alphaModFix/>
          </a:blip>
          <a:srcRect b="15361" l="30692" r="40957" t="34716"/>
          <a:stretch/>
        </p:blipFill>
        <p:spPr>
          <a:xfrm>
            <a:off x="4687188" y="656213"/>
            <a:ext cx="3867926" cy="3831076"/>
          </a:xfrm>
          <a:prstGeom prst="rect">
            <a:avLst/>
          </a:prstGeom>
          <a:noFill/>
          <a:ln>
            <a:noFill/>
          </a:ln>
        </p:spPr>
      </p:pic>
      <p:sp>
        <p:nvSpPr>
          <p:cNvPr id="414" name="Google Shape;414;p32"/>
          <p:cNvSpPr txBox="1"/>
          <p:nvPr/>
        </p:nvSpPr>
        <p:spPr>
          <a:xfrm>
            <a:off x="596700" y="1677100"/>
            <a:ext cx="2904900" cy="16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5500">
                <a:solidFill>
                  <a:srgbClr val="F3FBD5"/>
                </a:solidFill>
                <a:latin typeface="Roboto Slab"/>
                <a:ea typeface="Roboto Slab"/>
                <a:cs typeface="Roboto Slab"/>
                <a:sym typeface="Roboto Slab"/>
              </a:rPr>
              <a:t>Wanda</a:t>
            </a:r>
            <a:endParaRPr sz="5500">
              <a:solidFill>
                <a:srgbClr val="F3FBD5"/>
              </a:solidFill>
              <a:latin typeface="Roboto Slab"/>
              <a:ea typeface="Roboto Slab"/>
              <a:cs typeface="Roboto Slab"/>
              <a:sym typeface="Roboto Slab"/>
            </a:endParaRPr>
          </a:p>
          <a:p>
            <a:pPr indent="0" lvl="0" marL="0" rtl="0" algn="ctr">
              <a:spcBef>
                <a:spcPts val="0"/>
              </a:spcBef>
              <a:spcAft>
                <a:spcPts val="0"/>
              </a:spcAft>
              <a:buNone/>
            </a:pPr>
            <a:r>
              <a:rPr lang="en" sz="5500">
                <a:solidFill>
                  <a:srgbClr val="F3FBD5"/>
                </a:solidFill>
                <a:latin typeface="Roboto Slab"/>
                <a:ea typeface="Roboto Slab"/>
                <a:cs typeface="Roboto Slab"/>
                <a:sym typeface="Roboto Slab"/>
              </a:rPr>
              <a:t>Now</a:t>
            </a:r>
            <a:endParaRPr sz="5500">
              <a:solidFill>
                <a:srgbClr val="F3FBD5"/>
              </a:solidFill>
              <a:latin typeface="Roboto Slab"/>
              <a:ea typeface="Roboto Slab"/>
              <a:cs typeface="Roboto Slab"/>
              <a:sym typeface="Roboto Slab"/>
            </a:endParaRPr>
          </a:p>
          <a:p>
            <a:pPr indent="0" lvl="0" marL="0" rtl="0" algn="l">
              <a:spcBef>
                <a:spcPts val="0"/>
              </a:spcBef>
              <a:spcAft>
                <a:spcPts val="0"/>
              </a:spcAft>
              <a:buNone/>
            </a:pPr>
            <a:r>
              <a:t/>
            </a:r>
            <a:endParaRPr sz="6000">
              <a:solidFill>
                <a:srgbClr val="FFFFFF"/>
              </a:solidFill>
              <a:latin typeface="Roboto Slab"/>
              <a:ea typeface="Roboto Slab"/>
              <a:cs typeface="Roboto Slab"/>
              <a:sym typeface="Roboto Slab"/>
            </a:endParaRPr>
          </a:p>
          <a:p>
            <a:pPr indent="0" lvl="0" marL="0" rtl="0" algn="l">
              <a:spcBef>
                <a:spcPts val="0"/>
              </a:spcBef>
              <a:spcAft>
                <a:spcPts val="0"/>
              </a:spcAft>
              <a:buNone/>
            </a:pPr>
            <a:r>
              <a:t/>
            </a:r>
            <a:endParaRPr>
              <a:latin typeface="Roboto Slab"/>
              <a:ea typeface="Roboto Slab"/>
              <a:cs typeface="Roboto Slab"/>
              <a:sym typeface="Roboto Slab"/>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8" name="Shape 418"/>
        <p:cNvGrpSpPr/>
        <p:nvPr/>
      </p:nvGrpSpPr>
      <p:grpSpPr>
        <a:xfrm>
          <a:off x="0" y="0"/>
          <a:ext cx="0" cy="0"/>
          <a:chOff x="0" y="0"/>
          <a:chExt cx="0" cy="0"/>
        </a:xfrm>
      </p:grpSpPr>
      <p:sp>
        <p:nvSpPr>
          <p:cNvPr id="419" name="Google Shape;419;p33"/>
          <p:cNvSpPr txBox="1"/>
          <p:nvPr/>
        </p:nvSpPr>
        <p:spPr>
          <a:xfrm>
            <a:off x="2562675" y="278400"/>
            <a:ext cx="3783600" cy="55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400" u="sng">
              <a:solidFill>
                <a:srgbClr val="114B5F"/>
              </a:solidFill>
              <a:latin typeface="Merriweather"/>
              <a:ea typeface="Merriweather"/>
              <a:cs typeface="Merriweather"/>
              <a:sym typeface="Merriweather"/>
            </a:endParaRPr>
          </a:p>
        </p:txBody>
      </p:sp>
      <p:sp>
        <p:nvSpPr>
          <p:cNvPr id="420" name="Google Shape;420;p33"/>
          <p:cNvSpPr/>
          <p:nvPr/>
        </p:nvSpPr>
        <p:spPr>
          <a:xfrm>
            <a:off x="0" y="43350"/>
            <a:ext cx="3703800" cy="5056800"/>
          </a:xfrm>
          <a:prstGeom prst="rect">
            <a:avLst/>
          </a:prstGeom>
          <a:solidFill>
            <a:srgbClr val="F3FBD5"/>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3200">
                <a:solidFill>
                  <a:srgbClr val="13365C"/>
                </a:solidFill>
                <a:latin typeface="Roboto Slab"/>
                <a:ea typeface="Roboto Slab"/>
                <a:cs typeface="Roboto Slab"/>
                <a:sym typeface="Roboto Slab"/>
              </a:rPr>
              <a:t>Thank You!</a:t>
            </a:r>
            <a:br>
              <a:rPr lang="en" sz="3000">
                <a:solidFill>
                  <a:srgbClr val="13365C"/>
                </a:solidFill>
                <a:latin typeface="Roboto Slab"/>
                <a:ea typeface="Roboto Slab"/>
                <a:cs typeface="Roboto Slab"/>
                <a:sym typeface="Roboto Slab"/>
              </a:rPr>
            </a:br>
            <a:r>
              <a:rPr lang="en" sz="2800">
                <a:solidFill>
                  <a:srgbClr val="F3941A"/>
                </a:solidFill>
                <a:latin typeface="Roboto Slab"/>
                <a:ea typeface="Roboto Slab"/>
                <a:cs typeface="Roboto Slab"/>
                <a:sym typeface="Roboto Slab"/>
              </a:rPr>
              <a:t>Any questions?</a:t>
            </a:r>
            <a:endParaRPr sz="2800">
              <a:solidFill>
                <a:srgbClr val="F3941A"/>
              </a:solidFill>
              <a:latin typeface="Roboto Slab"/>
              <a:ea typeface="Roboto Slab"/>
              <a:cs typeface="Roboto Slab"/>
              <a:sym typeface="Roboto Slab"/>
            </a:endParaRPr>
          </a:p>
        </p:txBody>
      </p:sp>
      <p:sp>
        <p:nvSpPr>
          <p:cNvPr id="421" name="Google Shape;421;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22" name="Google Shape;422;p33"/>
          <p:cNvPicPr preferRelativeResize="0"/>
          <p:nvPr/>
        </p:nvPicPr>
        <p:blipFill>
          <a:blip r:embed="rId3">
            <a:alphaModFix/>
          </a:blip>
          <a:stretch>
            <a:fillRect/>
          </a:stretch>
        </p:blipFill>
        <p:spPr>
          <a:xfrm>
            <a:off x="3703750" y="0"/>
            <a:ext cx="5440249" cy="514350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5"/>
          <p:cNvSpPr txBox="1"/>
          <p:nvPr/>
        </p:nvSpPr>
        <p:spPr>
          <a:xfrm>
            <a:off x="1642685" y="1469000"/>
            <a:ext cx="16536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73763"/>
                </a:solidFill>
                <a:latin typeface="Roboto Slab"/>
                <a:ea typeface="Roboto Slab"/>
                <a:cs typeface="Roboto Slab"/>
                <a:sym typeface="Roboto Slab"/>
              </a:rPr>
              <a:t>Tasks</a:t>
            </a:r>
            <a:endParaRPr sz="1800">
              <a:solidFill>
                <a:srgbClr val="073763"/>
              </a:solidFill>
              <a:latin typeface="Roboto Slab"/>
              <a:ea typeface="Roboto Slab"/>
              <a:cs typeface="Roboto Slab"/>
              <a:sym typeface="Roboto Slab"/>
            </a:endParaRPr>
          </a:p>
        </p:txBody>
      </p:sp>
      <p:cxnSp>
        <p:nvCxnSpPr>
          <p:cNvPr id="90" name="Google Shape;90;p15"/>
          <p:cNvCxnSpPr>
            <a:stCxn id="91" idx="7"/>
            <a:endCxn id="92" idx="3"/>
          </p:cNvCxnSpPr>
          <p:nvPr/>
        </p:nvCxnSpPr>
        <p:spPr>
          <a:xfrm flipH="1" rot="10800000">
            <a:off x="1364100" y="2602332"/>
            <a:ext cx="823800" cy="656100"/>
          </a:xfrm>
          <a:prstGeom prst="straightConnector1">
            <a:avLst/>
          </a:prstGeom>
          <a:noFill/>
          <a:ln cap="flat" cmpd="sng" w="28575">
            <a:solidFill>
              <a:srgbClr val="073763"/>
            </a:solidFill>
            <a:prstDash val="solid"/>
            <a:round/>
            <a:headEnd len="med" w="med" type="none"/>
            <a:tailEnd len="med" w="med" type="none"/>
          </a:ln>
        </p:spPr>
      </p:cxnSp>
      <p:cxnSp>
        <p:nvCxnSpPr>
          <p:cNvPr id="93" name="Google Shape;93;p15"/>
          <p:cNvCxnSpPr>
            <a:stCxn id="92" idx="5"/>
            <a:endCxn id="94" idx="1"/>
          </p:cNvCxnSpPr>
          <p:nvPr/>
        </p:nvCxnSpPr>
        <p:spPr>
          <a:xfrm>
            <a:off x="2751088" y="2602443"/>
            <a:ext cx="823800" cy="635100"/>
          </a:xfrm>
          <a:prstGeom prst="straightConnector1">
            <a:avLst/>
          </a:prstGeom>
          <a:noFill/>
          <a:ln cap="flat" cmpd="sng" w="28575">
            <a:solidFill>
              <a:srgbClr val="073763"/>
            </a:solidFill>
            <a:prstDash val="solid"/>
            <a:round/>
            <a:headEnd len="med" w="med" type="none"/>
            <a:tailEnd len="med" w="med" type="none"/>
          </a:ln>
        </p:spPr>
      </p:cxnSp>
      <p:cxnSp>
        <p:nvCxnSpPr>
          <p:cNvPr id="95" name="Google Shape;95;p15"/>
          <p:cNvCxnSpPr>
            <a:stCxn id="94" idx="7"/>
            <a:endCxn id="96" idx="3"/>
          </p:cNvCxnSpPr>
          <p:nvPr/>
        </p:nvCxnSpPr>
        <p:spPr>
          <a:xfrm flipH="1" rot="10800000">
            <a:off x="4138075" y="2581482"/>
            <a:ext cx="823800" cy="656100"/>
          </a:xfrm>
          <a:prstGeom prst="straightConnector1">
            <a:avLst/>
          </a:prstGeom>
          <a:noFill/>
          <a:ln cap="flat" cmpd="sng" w="28575">
            <a:solidFill>
              <a:srgbClr val="073763"/>
            </a:solidFill>
            <a:prstDash val="solid"/>
            <a:round/>
            <a:headEnd len="med" w="med" type="none"/>
            <a:tailEnd len="med" w="med" type="none"/>
          </a:ln>
        </p:spPr>
      </p:cxnSp>
      <p:cxnSp>
        <p:nvCxnSpPr>
          <p:cNvPr id="97" name="Google Shape;97;p15"/>
          <p:cNvCxnSpPr>
            <a:stCxn id="96" idx="5"/>
            <a:endCxn id="98" idx="1"/>
          </p:cNvCxnSpPr>
          <p:nvPr/>
        </p:nvCxnSpPr>
        <p:spPr>
          <a:xfrm>
            <a:off x="5525063" y="2581593"/>
            <a:ext cx="823800" cy="676800"/>
          </a:xfrm>
          <a:prstGeom prst="straightConnector1">
            <a:avLst/>
          </a:prstGeom>
          <a:noFill/>
          <a:ln cap="flat" cmpd="sng" w="28575">
            <a:solidFill>
              <a:srgbClr val="073763"/>
            </a:solidFill>
            <a:prstDash val="solid"/>
            <a:round/>
            <a:headEnd len="med" w="med" type="none"/>
            <a:tailEnd len="med" w="med" type="none"/>
          </a:ln>
        </p:spPr>
      </p:cxnSp>
      <p:cxnSp>
        <p:nvCxnSpPr>
          <p:cNvPr id="99" name="Google Shape;99;p15"/>
          <p:cNvCxnSpPr>
            <a:stCxn id="98" idx="7"/>
            <a:endCxn id="100" idx="3"/>
          </p:cNvCxnSpPr>
          <p:nvPr/>
        </p:nvCxnSpPr>
        <p:spPr>
          <a:xfrm flipH="1" rot="10800000">
            <a:off x="6912050" y="2602332"/>
            <a:ext cx="823800" cy="656100"/>
          </a:xfrm>
          <a:prstGeom prst="straightConnector1">
            <a:avLst/>
          </a:prstGeom>
          <a:noFill/>
          <a:ln cap="flat" cmpd="sng" w="28575">
            <a:solidFill>
              <a:srgbClr val="073763"/>
            </a:solidFill>
            <a:prstDash val="solid"/>
            <a:round/>
            <a:headEnd len="med" w="med" type="none"/>
            <a:tailEnd len="med" w="med" type="none"/>
          </a:ln>
        </p:spPr>
      </p:cxnSp>
      <p:sp>
        <p:nvSpPr>
          <p:cNvPr id="101" name="Google Shape;10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a:t>
            </a:r>
            <a:endParaRPr/>
          </a:p>
        </p:txBody>
      </p:sp>
      <p:sp>
        <p:nvSpPr>
          <p:cNvPr id="102" name="Google Shape;10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3" name="Google Shape;103;p15"/>
          <p:cNvSpPr txBox="1"/>
          <p:nvPr/>
        </p:nvSpPr>
        <p:spPr>
          <a:xfrm>
            <a:off x="8500" y="4004975"/>
            <a:ext cx="2148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73763"/>
                </a:solidFill>
                <a:latin typeface="Roboto Slab"/>
                <a:ea typeface="Roboto Slab"/>
                <a:cs typeface="Roboto Slab"/>
                <a:sym typeface="Roboto Slab"/>
              </a:rPr>
              <a:t>Client &amp; Problem</a:t>
            </a:r>
            <a:endParaRPr sz="1800">
              <a:solidFill>
                <a:srgbClr val="073763"/>
              </a:solidFill>
              <a:latin typeface="Roboto Slab"/>
              <a:ea typeface="Roboto Slab"/>
              <a:cs typeface="Roboto Slab"/>
              <a:sym typeface="Roboto Slab"/>
            </a:endParaRPr>
          </a:p>
        </p:txBody>
      </p:sp>
      <p:sp>
        <p:nvSpPr>
          <p:cNvPr id="104" name="Google Shape;104;p15"/>
          <p:cNvSpPr txBox="1"/>
          <p:nvPr/>
        </p:nvSpPr>
        <p:spPr>
          <a:xfrm>
            <a:off x="2751101" y="4004975"/>
            <a:ext cx="20952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73763"/>
                </a:solidFill>
                <a:latin typeface="Roboto Slab"/>
                <a:ea typeface="Roboto Slab"/>
                <a:cs typeface="Roboto Slab"/>
                <a:sym typeface="Roboto Slab"/>
              </a:rPr>
              <a:t>Data Sources</a:t>
            </a:r>
            <a:endParaRPr sz="1800">
              <a:solidFill>
                <a:srgbClr val="073763"/>
              </a:solidFill>
              <a:latin typeface="Roboto Slab"/>
              <a:ea typeface="Roboto Slab"/>
              <a:cs typeface="Roboto Slab"/>
              <a:sym typeface="Roboto Slab"/>
            </a:endParaRPr>
          </a:p>
        </p:txBody>
      </p:sp>
      <p:sp>
        <p:nvSpPr>
          <p:cNvPr id="105" name="Google Shape;105;p15"/>
          <p:cNvSpPr txBox="1"/>
          <p:nvPr/>
        </p:nvSpPr>
        <p:spPr>
          <a:xfrm>
            <a:off x="4416655" y="1469000"/>
            <a:ext cx="16536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73763"/>
                </a:solidFill>
                <a:latin typeface="Roboto Slab"/>
                <a:ea typeface="Roboto Slab"/>
                <a:cs typeface="Roboto Slab"/>
                <a:sym typeface="Roboto Slab"/>
              </a:rPr>
              <a:t>Analysis</a:t>
            </a:r>
            <a:endParaRPr sz="1800">
              <a:solidFill>
                <a:srgbClr val="073763"/>
              </a:solidFill>
              <a:latin typeface="Roboto Slab"/>
              <a:ea typeface="Roboto Slab"/>
              <a:cs typeface="Roboto Slab"/>
              <a:sym typeface="Roboto Slab"/>
            </a:endParaRPr>
          </a:p>
        </p:txBody>
      </p:sp>
      <p:sp>
        <p:nvSpPr>
          <p:cNvPr id="106" name="Google Shape;106;p15"/>
          <p:cNvSpPr txBox="1"/>
          <p:nvPr/>
        </p:nvSpPr>
        <p:spPr>
          <a:xfrm>
            <a:off x="5803640" y="4004975"/>
            <a:ext cx="16536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73763"/>
                </a:solidFill>
                <a:latin typeface="Roboto Slab"/>
                <a:ea typeface="Roboto Slab"/>
                <a:cs typeface="Roboto Slab"/>
                <a:sym typeface="Roboto Slab"/>
              </a:rPr>
              <a:t>Insights</a:t>
            </a:r>
            <a:endParaRPr sz="1800">
              <a:solidFill>
                <a:srgbClr val="073763"/>
              </a:solidFill>
              <a:latin typeface="Roboto Slab"/>
              <a:ea typeface="Roboto Slab"/>
              <a:cs typeface="Roboto Slab"/>
              <a:sym typeface="Roboto Slab"/>
            </a:endParaRPr>
          </a:p>
        </p:txBody>
      </p:sp>
      <p:sp>
        <p:nvSpPr>
          <p:cNvPr id="107" name="Google Shape;107;p15"/>
          <p:cNvSpPr txBox="1"/>
          <p:nvPr/>
        </p:nvSpPr>
        <p:spPr>
          <a:xfrm>
            <a:off x="7190625" y="1456675"/>
            <a:ext cx="16536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73763"/>
                </a:solidFill>
                <a:latin typeface="Roboto Slab"/>
                <a:ea typeface="Roboto Slab"/>
                <a:cs typeface="Roboto Slab"/>
                <a:sym typeface="Roboto Slab"/>
              </a:rPr>
              <a:t>Next Steps</a:t>
            </a:r>
            <a:endParaRPr sz="1800">
              <a:solidFill>
                <a:srgbClr val="073763"/>
              </a:solidFill>
              <a:latin typeface="Roboto Slab"/>
              <a:ea typeface="Roboto Slab"/>
              <a:cs typeface="Roboto Slab"/>
              <a:sym typeface="Roboto Slab"/>
            </a:endParaRPr>
          </a:p>
        </p:txBody>
      </p:sp>
      <p:grpSp>
        <p:nvGrpSpPr>
          <p:cNvPr id="108" name="Google Shape;108;p15"/>
          <p:cNvGrpSpPr/>
          <p:nvPr/>
        </p:nvGrpSpPr>
        <p:grpSpPr>
          <a:xfrm>
            <a:off x="7619183" y="1922588"/>
            <a:ext cx="796500" cy="796500"/>
            <a:chOff x="7619183" y="1693988"/>
            <a:chExt cx="796500" cy="796500"/>
          </a:xfrm>
        </p:grpSpPr>
        <p:sp>
          <p:nvSpPr>
            <p:cNvPr id="100" name="Google Shape;100;p15"/>
            <p:cNvSpPr/>
            <p:nvPr/>
          </p:nvSpPr>
          <p:spPr>
            <a:xfrm>
              <a:off x="7619183" y="1693988"/>
              <a:ext cx="796500" cy="796500"/>
            </a:xfrm>
            <a:prstGeom prst="ellipse">
              <a:avLst/>
            </a:prstGeom>
            <a:solidFill>
              <a:srgbClr val="C1F164">
                <a:alpha val="81560"/>
              </a:srgbClr>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9" name="Google Shape;109;p15"/>
            <p:cNvPicPr preferRelativeResize="0"/>
            <p:nvPr/>
          </p:nvPicPr>
          <p:blipFill>
            <a:blip r:embed="rId3">
              <a:alphaModFix/>
            </a:blip>
            <a:stretch>
              <a:fillRect/>
            </a:stretch>
          </p:blipFill>
          <p:spPr>
            <a:xfrm>
              <a:off x="7715121" y="1797050"/>
              <a:ext cx="548700" cy="548700"/>
            </a:xfrm>
            <a:prstGeom prst="rect">
              <a:avLst/>
            </a:prstGeom>
            <a:noFill/>
            <a:ln>
              <a:noFill/>
            </a:ln>
          </p:spPr>
        </p:pic>
      </p:grpSp>
      <p:grpSp>
        <p:nvGrpSpPr>
          <p:cNvPr id="110" name="Google Shape;110;p15"/>
          <p:cNvGrpSpPr/>
          <p:nvPr/>
        </p:nvGrpSpPr>
        <p:grpSpPr>
          <a:xfrm>
            <a:off x="684245" y="3141788"/>
            <a:ext cx="796500" cy="796500"/>
            <a:chOff x="684245" y="2913188"/>
            <a:chExt cx="796500" cy="796500"/>
          </a:xfrm>
        </p:grpSpPr>
        <p:sp>
          <p:nvSpPr>
            <p:cNvPr id="91" name="Google Shape;91;p15"/>
            <p:cNvSpPr/>
            <p:nvPr/>
          </p:nvSpPr>
          <p:spPr>
            <a:xfrm>
              <a:off x="684245" y="2913188"/>
              <a:ext cx="796500" cy="796500"/>
            </a:xfrm>
            <a:prstGeom prst="ellipse">
              <a:avLst/>
            </a:prstGeom>
            <a:solidFill>
              <a:srgbClr val="C1F164">
                <a:alpha val="81560"/>
              </a:srgbClr>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1" name="Google Shape;111;p15"/>
            <p:cNvPicPr preferRelativeResize="0"/>
            <p:nvPr/>
          </p:nvPicPr>
          <p:blipFill>
            <a:blip r:embed="rId4">
              <a:alphaModFix/>
            </a:blip>
            <a:stretch>
              <a:fillRect/>
            </a:stretch>
          </p:blipFill>
          <p:spPr>
            <a:xfrm>
              <a:off x="816096" y="3037075"/>
              <a:ext cx="527875" cy="527875"/>
            </a:xfrm>
            <a:prstGeom prst="rect">
              <a:avLst/>
            </a:prstGeom>
            <a:noFill/>
            <a:ln>
              <a:noFill/>
            </a:ln>
          </p:spPr>
        </p:pic>
      </p:grpSp>
      <p:grpSp>
        <p:nvGrpSpPr>
          <p:cNvPr id="112" name="Google Shape;112;p15"/>
          <p:cNvGrpSpPr/>
          <p:nvPr/>
        </p:nvGrpSpPr>
        <p:grpSpPr>
          <a:xfrm>
            <a:off x="3458220" y="3120938"/>
            <a:ext cx="796500" cy="796500"/>
            <a:chOff x="3458220" y="2892338"/>
            <a:chExt cx="796500" cy="796500"/>
          </a:xfrm>
        </p:grpSpPr>
        <p:sp>
          <p:nvSpPr>
            <p:cNvPr id="94" name="Google Shape;94;p15"/>
            <p:cNvSpPr/>
            <p:nvPr/>
          </p:nvSpPr>
          <p:spPr>
            <a:xfrm>
              <a:off x="3458220" y="2892338"/>
              <a:ext cx="796500" cy="796500"/>
            </a:xfrm>
            <a:prstGeom prst="ellipse">
              <a:avLst/>
            </a:prstGeom>
            <a:solidFill>
              <a:srgbClr val="C1F164">
                <a:alpha val="81560"/>
              </a:srgbClr>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3" name="Google Shape;113;p15"/>
            <p:cNvPicPr preferRelativeResize="0"/>
            <p:nvPr/>
          </p:nvPicPr>
          <p:blipFill>
            <a:blip r:embed="rId5">
              <a:alphaModFix/>
            </a:blip>
            <a:stretch>
              <a:fillRect/>
            </a:stretch>
          </p:blipFill>
          <p:spPr>
            <a:xfrm>
              <a:off x="3600736" y="3016250"/>
              <a:ext cx="548700" cy="548700"/>
            </a:xfrm>
            <a:prstGeom prst="rect">
              <a:avLst/>
            </a:prstGeom>
            <a:noFill/>
            <a:ln>
              <a:noFill/>
            </a:ln>
          </p:spPr>
        </p:pic>
      </p:grpSp>
      <p:grpSp>
        <p:nvGrpSpPr>
          <p:cNvPr id="114" name="Google Shape;114;p15"/>
          <p:cNvGrpSpPr/>
          <p:nvPr/>
        </p:nvGrpSpPr>
        <p:grpSpPr>
          <a:xfrm>
            <a:off x="2071233" y="1922588"/>
            <a:ext cx="796500" cy="796500"/>
            <a:chOff x="2071233" y="1693988"/>
            <a:chExt cx="796500" cy="796500"/>
          </a:xfrm>
        </p:grpSpPr>
        <p:sp>
          <p:nvSpPr>
            <p:cNvPr id="92" name="Google Shape;92;p15"/>
            <p:cNvSpPr/>
            <p:nvPr/>
          </p:nvSpPr>
          <p:spPr>
            <a:xfrm>
              <a:off x="2071233" y="1693988"/>
              <a:ext cx="796500" cy="796500"/>
            </a:xfrm>
            <a:prstGeom prst="ellipse">
              <a:avLst/>
            </a:prstGeom>
            <a:solidFill>
              <a:srgbClr val="C1F164">
                <a:alpha val="81560"/>
              </a:srgbClr>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5" name="Google Shape;115;p15"/>
            <p:cNvPicPr preferRelativeResize="0"/>
            <p:nvPr/>
          </p:nvPicPr>
          <p:blipFill>
            <a:blip r:embed="rId6">
              <a:alphaModFix/>
            </a:blip>
            <a:stretch>
              <a:fillRect/>
            </a:stretch>
          </p:blipFill>
          <p:spPr>
            <a:xfrm>
              <a:off x="2191735" y="1802978"/>
              <a:ext cx="548700" cy="548700"/>
            </a:xfrm>
            <a:prstGeom prst="rect">
              <a:avLst/>
            </a:prstGeom>
            <a:noFill/>
            <a:ln>
              <a:noFill/>
            </a:ln>
          </p:spPr>
        </p:pic>
      </p:grpSp>
      <p:grpSp>
        <p:nvGrpSpPr>
          <p:cNvPr id="116" name="Google Shape;116;p15"/>
          <p:cNvGrpSpPr/>
          <p:nvPr/>
        </p:nvGrpSpPr>
        <p:grpSpPr>
          <a:xfrm>
            <a:off x="6232195" y="3141788"/>
            <a:ext cx="796500" cy="796500"/>
            <a:chOff x="6232195" y="2913188"/>
            <a:chExt cx="796500" cy="796500"/>
          </a:xfrm>
        </p:grpSpPr>
        <p:sp>
          <p:nvSpPr>
            <p:cNvPr id="98" name="Google Shape;98;p15"/>
            <p:cNvSpPr/>
            <p:nvPr/>
          </p:nvSpPr>
          <p:spPr>
            <a:xfrm>
              <a:off x="6232195" y="2913188"/>
              <a:ext cx="796500" cy="796500"/>
            </a:xfrm>
            <a:prstGeom prst="ellipse">
              <a:avLst/>
            </a:prstGeom>
            <a:solidFill>
              <a:srgbClr val="C1F164">
                <a:alpha val="81560"/>
              </a:srgbClr>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7" name="Google Shape;117;p15"/>
            <p:cNvPicPr preferRelativeResize="0"/>
            <p:nvPr/>
          </p:nvPicPr>
          <p:blipFill>
            <a:blip r:embed="rId7">
              <a:alphaModFix/>
            </a:blip>
            <a:stretch>
              <a:fillRect/>
            </a:stretch>
          </p:blipFill>
          <p:spPr>
            <a:xfrm>
              <a:off x="6356112" y="3034873"/>
              <a:ext cx="548700" cy="548700"/>
            </a:xfrm>
            <a:prstGeom prst="rect">
              <a:avLst/>
            </a:prstGeom>
            <a:noFill/>
            <a:ln>
              <a:noFill/>
            </a:ln>
          </p:spPr>
        </p:pic>
      </p:grpSp>
      <p:grpSp>
        <p:nvGrpSpPr>
          <p:cNvPr id="118" name="Google Shape;118;p15"/>
          <p:cNvGrpSpPr/>
          <p:nvPr/>
        </p:nvGrpSpPr>
        <p:grpSpPr>
          <a:xfrm>
            <a:off x="4845208" y="1901738"/>
            <a:ext cx="796500" cy="796500"/>
            <a:chOff x="4845208" y="1673138"/>
            <a:chExt cx="796500" cy="796500"/>
          </a:xfrm>
        </p:grpSpPr>
        <p:sp>
          <p:nvSpPr>
            <p:cNvPr id="96" name="Google Shape;96;p15"/>
            <p:cNvSpPr/>
            <p:nvPr/>
          </p:nvSpPr>
          <p:spPr>
            <a:xfrm>
              <a:off x="4845208" y="1673138"/>
              <a:ext cx="796500" cy="796500"/>
            </a:xfrm>
            <a:prstGeom prst="ellipse">
              <a:avLst/>
            </a:prstGeom>
            <a:solidFill>
              <a:srgbClr val="C1F164">
                <a:alpha val="81560"/>
              </a:srgbClr>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9" name="Google Shape;119;p15"/>
            <p:cNvPicPr preferRelativeResize="0"/>
            <p:nvPr/>
          </p:nvPicPr>
          <p:blipFill>
            <a:blip r:embed="rId8">
              <a:alphaModFix/>
            </a:blip>
            <a:stretch>
              <a:fillRect/>
            </a:stretch>
          </p:blipFill>
          <p:spPr>
            <a:xfrm>
              <a:off x="4925925" y="1759775"/>
              <a:ext cx="635100" cy="635100"/>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25" name="Google Shape;125;p16"/>
          <p:cNvSpPr/>
          <p:nvPr/>
        </p:nvSpPr>
        <p:spPr>
          <a:xfrm>
            <a:off x="4098300" y="521800"/>
            <a:ext cx="5045700" cy="1155300"/>
          </a:xfrm>
          <a:prstGeom prst="rect">
            <a:avLst/>
          </a:prstGeom>
          <a:solidFill>
            <a:srgbClr val="F3FBD5"/>
          </a:solidFill>
          <a:ln cap="flat" cmpd="sng" w="9525">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6"/>
          <p:cNvSpPr/>
          <p:nvPr/>
        </p:nvSpPr>
        <p:spPr>
          <a:xfrm>
            <a:off x="0" y="-13750"/>
            <a:ext cx="4098300" cy="5143500"/>
          </a:xfrm>
          <a:prstGeom prst="rect">
            <a:avLst/>
          </a:prstGeom>
          <a:solidFill>
            <a:srgbClr val="073763"/>
          </a:solidFill>
          <a:ln cap="flat" cmpd="sng" w="952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500">
              <a:solidFill>
                <a:srgbClr val="F3FBD5"/>
              </a:solidFill>
              <a:latin typeface="Roboto Slab"/>
              <a:ea typeface="Roboto Slab"/>
              <a:cs typeface="Roboto Slab"/>
              <a:sym typeface="Roboto Slab"/>
            </a:endParaRPr>
          </a:p>
          <a:p>
            <a:pPr indent="0" lvl="0" marL="0" rtl="0" algn="l">
              <a:spcBef>
                <a:spcPts val="0"/>
              </a:spcBef>
              <a:spcAft>
                <a:spcPts val="0"/>
              </a:spcAft>
              <a:buNone/>
            </a:pPr>
            <a:r>
              <a:t/>
            </a:r>
            <a:endParaRPr sz="6000">
              <a:solidFill>
                <a:srgbClr val="FFFFFF"/>
              </a:solidFill>
              <a:latin typeface="Roboto Slab"/>
              <a:ea typeface="Roboto Slab"/>
              <a:cs typeface="Roboto Slab"/>
              <a:sym typeface="Roboto Slab"/>
            </a:endParaRPr>
          </a:p>
        </p:txBody>
      </p:sp>
      <p:pic>
        <p:nvPicPr>
          <p:cNvPr id="127" name="Google Shape;127;p16"/>
          <p:cNvPicPr preferRelativeResize="0"/>
          <p:nvPr/>
        </p:nvPicPr>
        <p:blipFill rotWithShape="1">
          <a:blip r:embed="rId3">
            <a:alphaModFix/>
          </a:blip>
          <a:srcRect b="15361" l="30692" r="40957" t="34716"/>
          <a:stretch/>
        </p:blipFill>
        <p:spPr>
          <a:xfrm>
            <a:off x="4687188" y="656213"/>
            <a:ext cx="3867926" cy="3831076"/>
          </a:xfrm>
          <a:prstGeom prst="rect">
            <a:avLst/>
          </a:prstGeom>
          <a:noFill/>
          <a:ln>
            <a:noFill/>
          </a:ln>
        </p:spPr>
      </p:pic>
      <p:sp>
        <p:nvSpPr>
          <p:cNvPr id="128" name="Google Shape;128;p16"/>
          <p:cNvSpPr txBox="1"/>
          <p:nvPr/>
        </p:nvSpPr>
        <p:spPr>
          <a:xfrm>
            <a:off x="596700" y="1677100"/>
            <a:ext cx="2904900" cy="16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5500">
                <a:solidFill>
                  <a:srgbClr val="F3FBD5"/>
                </a:solidFill>
                <a:latin typeface="Roboto Slab"/>
                <a:ea typeface="Roboto Slab"/>
                <a:cs typeface="Roboto Slab"/>
                <a:sym typeface="Roboto Slab"/>
              </a:rPr>
              <a:t>Meet Wanda</a:t>
            </a:r>
            <a:endParaRPr sz="5500">
              <a:solidFill>
                <a:srgbClr val="F3FBD5"/>
              </a:solidFill>
              <a:latin typeface="Roboto Slab"/>
              <a:ea typeface="Roboto Slab"/>
              <a:cs typeface="Roboto Slab"/>
              <a:sym typeface="Roboto Slab"/>
            </a:endParaRPr>
          </a:p>
          <a:p>
            <a:pPr indent="0" lvl="0" marL="0" rtl="0" algn="l">
              <a:spcBef>
                <a:spcPts val="0"/>
              </a:spcBef>
              <a:spcAft>
                <a:spcPts val="0"/>
              </a:spcAft>
              <a:buNone/>
            </a:pPr>
            <a:r>
              <a:t/>
            </a:r>
            <a:endParaRPr sz="6000">
              <a:solidFill>
                <a:srgbClr val="FFFFFF"/>
              </a:solidFill>
              <a:latin typeface="Roboto Slab"/>
              <a:ea typeface="Roboto Slab"/>
              <a:cs typeface="Roboto Slab"/>
              <a:sym typeface="Roboto Slab"/>
            </a:endParaRPr>
          </a:p>
          <a:p>
            <a:pPr indent="0" lvl="0" marL="0" rtl="0" algn="l">
              <a:spcBef>
                <a:spcPts val="0"/>
              </a:spcBef>
              <a:spcAft>
                <a:spcPts val="0"/>
              </a:spcAft>
              <a:buNone/>
            </a:pPr>
            <a:r>
              <a:t/>
            </a:r>
            <a:endParaRPr>
              <a:latin typeface="Roboto Slab"/>
              <a:ea typeface="Roboto Slab"/>
              <a:cs typeface="Roboto Slab"/>
              <a:sym typeface="Roboto Slab"/>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73763"/>
                </a:solidFill>
              </a:rPr>
              <a:t>Meet the Client!</a:t>
            </a:r>
            <a:endParaRPr>
              <a:solidFill>
                <a:srgbClr val="073763"/>
              </a:solidFill>
            </a:endParaRPr>
          </a:p>
        </p:txBody>
      </p:sp>
      <p:pic>
        <p:nvPicPr>
          <p:cNvPr id="134" name="Google Shape;134;p17"/>
          <p:cNvPicPr preferRelativeResize="0"/>
          <p:nvPr/>
        </p:nvPicPr>
        <p:blipFill>
          <a:blip r:embed="rId3">
            <a:alphaModFix/>
          </a:blip>
          <a:stretch>
            <a:fillRect/>
          </a:stretch>
        </p:blipFill>
        <p:spPr>
          <a:xfrm>
            <a:off x="311700" y="1287838"/>
            <a:ext cx="3728724" cy="2263025"/>
          </a:xfrm>
          <a:prstGeom prst="rect">
            <a:avLst/>
          </a:prstGeom>
          <a:noFill/>
          <a:ln>
            <a:noFill/>
          </a:ln>
        </p:spPr>
      </p:pic>
      <p:sp>
        <p:nvSpPr>
          <p:cNvPr id="135" name="Google Shape;135;p17"/>
          <p:cNvSpPr txBox="1"/>
          <p:nvPr/>
        </p:nvSpPr>
        <p:spPr>
          <a:xfrm>
            <a:off x="4730125" y="2195700"/>
            <a:ext cx="4102800" cy="186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073763"/>
                </a:solidFill>
                <a:latin typeface="Roboto Slab"/>
                <a:ea typeface="Roboto Slab"/>
                <a:cs typeface="Roboto Slab"/>
                <a:sym typeface="Roboto Slab"/>
              </a:rPr>
              <a:t>individuals across the DMV continuously served</a:t>
            </a:r>
            <a:endParaRPr sz="1800">
              <a:solidFill>
                <a:srgbClr val="073763"/>
              </a:solidFill>
              <a:latin typeface="Roboto Slab"/>
              <a:ea typeface="Roboto Slab"/>
              <a:cs typeface="Roboto Slab"/>
              <a:sym typeface="Roboto Slab"/>
            </a:endParaRPr>
          </a:p>
          <a:p>
            <a:pPr indent="0" lvl="0" marL="0" rtl="0" algn="ctr">
              <a:spcBef>
                <a:spcPts val="0"/>
              </a:spcBef>
              <a:spcAft>
                <a:spcPts val="0"/>
              </a:spcAft>
              <a:buNone/>
            </a:pPr>
            <a:r>
              <a:t/>
            </a:r>
            <a:endParaRPr sz="2400">
              <a:solidFill>
                <a:srgbClr val="073763"/>
              </a:solidFill>
              <a:latin typeface="Roboto Slab"/>
              <a:ea typeface="Roboto Slab"/>
              <a:cs typeface="Roboto Slab"/>
              <a:sym typeface="Roboto Slab"/>
            </a:endParaRPr>
          </a:p>
          <a:p>
            <a:pPr indent="0" lvl="0" marL="0" rtl="0" algn="ctr">
              <a:spcBef>
                <a:spcPts val="0"/>
              </a:spcBef>
              <a:spcAft>
                <a:spcPts val="0"/>
              </a:spcAft>
              <a:buNone/>
            </a:pPr>
            <a:r>
              <a:rPr lang="en" sz="2000">
                <a:solidFill>
                  <a:srgbClr val="073763"/>
                </a:solidFill>
                <a:latin typeface="Roboto Slab"/>
                <a:ea typeface="Roboto Slab"/>
                <a:cs typeface="Roboto Slab"/>
                <a:sym typeface="Roboto Slab"/>
              </a:rPr>
              <a:t>Goal: break the </a:t>
            </a:r>
            <a:r>
              <a:rPr lang="en" sz="2000">
                <a:solidFill>
                  <a:srgbClr val="609E12"/>
                </a:solidFill>
                <a:latin typeface="Roboto Slab"/>
                <a:ea typeface="Roboto Slab"/>
                <a:cs typeface="Roboto Slab"/>
                <a:sym typeface="Roboto Slab"/>
              </a:rPr>
              <a:t>cycle of poverty </a:t>
            </a:r>
            <a:r>
              <a:rPr lang="en" sz="2000">
                <a:solidFill>
                  <a:srgbClr val="073763"/>
                </a:solidFill>
                <a:latin typeface="Roboto Slab"/>
                <a:ea typeface="Roboto Slab"/>
                <a:cs typeface="Roboto Slab"/>
                <a:sym typeface="Roboto Slab"/>
              </a:rPr>
              <a:t>for these individuals</a:t>
            </a:r>
            <a:endParaRPr sz="2000">
              <a:solidFill>
                <a:srgbClr val="073763"/>
              </a:solidFill>
              <a:latin typeface="Roboto Slab"/>
              <a:ea typeface="Roboto Slab"/>
              <a:cs typeface="Roboto Slab"/>
              <a:sym typeface="Roboto Slab"/>
            </a:endParaRPr>
          </a:p>
        </p:txBody>
      </p:sp>
      <p:grpSp>
        <p:nvGrpSpPr>
          <p:cNvPr id="136" name="Google Shape;136;p17"/>
          <p:cNvGrpSpPr/>
          <p:nvPr/>
        </p:nvGrpSpPr>
        <p:grpSpPr>
          <a:xfrm>
            <a:off x="257850" y="4551739"/>
            <a:ext cx="8628250" cy="689461"/>
            <a:chOff x="257850" y="4551739"/>
            <a:chExt cx="8628250" cy="689461"/>
          </a:xfrm>
        </p:grpSpPr>
        <p:cxnSp>
          <p:nvCxnSpPr>
            <p:cNvPr id="137" name="Google Shape;137;p17"/>
            <p:cNvCxnSpPr>
              <a:stCxn id="138" idx="2"/>
              <a:endCxn id="139" idx="6"/>
            </p:cNvCxnSpPr>
            <p:nvPr/>
          </p:nvCxnSpPr>
          <p:spPr>
            <a:xfrm>
              <a:off x="619510" y="4714789"/>
              <a:ext cx="7905000" cy="0"/>
            </a:xfrm>
            <a:prstGeom prst="straightConnector1">
              <a:avLst/>
            </a:prstGeom>
            <a:noFill/>
            <a:ln cap="flat" cmpd="sng" w="28575">
              <a:solidFill>
                <a:srgbClr val="073763"/>
              </a:solidFill>
              <a:prstDash val="solid"/>
              <a:round/>
              <a:headEnd len="med" w="med" type="none"/>
              <a:tailEnd len="med" w="med" type="none"/>
            </a:ln>
          </p:spPr>
        </p:cxnSp>
        <p:sp>
          <p:nvSpPr>
            <p:cNvPr id="139" name="Google Shape;139;p17"/>
            <p:cNvSpPr/>
            <p:nvPr/>
          </p:nvSpPr>
          <p:spPr>
            <a:xfrm>
              <a:off x="8200745"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7"/>
            <p:cNvSpPr/>
            <p:nvPr/>
          </p:nvSpPr>
          <p:spPr>
            <a:xfrm>
              <a:off x="3651999" y="4551739"/>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7"/>
            <p:cNvSpPr/>
            <p:nvPr/>
          </p:nvSpPr>
          <p:spPr>
            <a:xfrm>
              <a:off x="2135742"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7"/>
            <p:cNvSpPr/>
            <p:nvPr/>
          </p:nvSpPr>
          <p:spPr>
            <a:xfrm>
              <a:off x="619510"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7"/>
            <p:cNvSpPr/>
            <p:nvPr/>
          </p:nvSpPr>
          <p:spPr>
            <a:xfrm>
              <a:off x="6684488" y="4551739"/>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7"/>
            <p:cNvSpPr/>
            <p:nvPr/>
          </p:nvSpPr>
          <p:spPr>
            <a:xfrm>
              <a:off x="5168256"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7"/>
            <p:cNvSpPr txBox="1"/>
            <p:nvPr/>
          </p:nvSpPr>
          <p:spPr>
            <a:xfrm>
              <a:off x="25785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Opportunity</a:t>
              </a:r>
              <a:endParaRPr sz="1100">
                <a:solidFill>
                  <a:srgbClr val="073763"/>
                </a:solidFill>
                <a:latin typeface="Roboto Slab"/>
                <a:ea typeface="Roboto Slab"/>
                <a:cs typeface="Roboto Slab"/>
                <a:sym typeface="Roboto Slab"/>
              </a:endParaRPr>
            </a:p>
          </p:txBody>
        </p:sp>
        <p:sp>
          <p:nvSpPr>
            <p:cNvPr id="145" name="Google Shape;145;p17"/>
            <p:cNvSpPr txBox="1"/>
            <p:nvPr/>
          </p:nvSpPr>
          <p:spPr>
            <a:xfrm>
              <a:off x="1923201" y="4787600"/>
              <a:ext cx="7488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Tasks</a:t>
              </a:r>
              <a:endParaRPr sz="1100">
                <a:solidFill>
                  <a:srgbClr val="073763"/>
                </a:solidFill>
                <a:latin typeface="Roboto Slab"/>
                <a:ea typeface="Roboto Slab"/>
                <a:cs typeface="Roboto Slab"/>
                <a:sym typeface="Roboto Slab"/>
              </a:endParaRPr>
            </a:p>
          </p:txBody>
        </p:sp>
        <p:sp>
          <p:nvSpPr>
            <p:cNvPr id="146" name="Google Shape;146;p17"/>
            <p:cNvSpPr txBox="1"/>
            <p:nvPr/>
          </p:nvSpPr>
          <p:spPr>
            <a:xfrm>
              <a:off x="3471250" y="4787600"/>
              <a:ext cx="6852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Data</a:t>
              </a:r>
              <a:endParaRPr sz="1100">
                <a:solidFill>
                  <a:srgbClr val="073763"/>
                </a:solidFill>
                <a:latin typeface="Roboto Slab"/>
                <a:ea typeface="Roboto Slab"/>
                <a:cs typeface="Roboto Slab"/>
                <a:sym typeface="Roboto Slab"/>
              </a:endParaRPr>
            </a:p>
          </p:txBody>
        </p:sp>
        <p:sp>
          <p:nvSpPr>
            <p:cNvPr id="147" name="Google Shape;147;p17"/>
            <p:cNvSpPr txBox="1"/>
            <p:nvPr/>
          </p:nvSpPr>
          <p:spPr>
            <a:xfrm>
              <a:off x="4806602"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Hypotheses</a:t>
              </a:r>
              <a:endParaRPr sz="1100">
                <a:solidFill>
                  <a:srgbClr val="073763"/>
                </a:solidFill>
                <a:latin typeface="Roboto Slab"/>
                <a:ea typeface="Roboto Slab"/>
                <a:cs typeface="Roboto Slab"/>
                <a:sym typeface="Roboto Slab"/>
              </a:endParaRPr>
            </a:p>
          </p:txBody>
        </p:sp>
        <p:sp>
          <p:nvSpPr>
            <p:cNvPr id="148" name="Google Shape;148;p17"/>
            <p:cNvSpPr txBox="1"/>
            <p:nvPr/>
          </p:nvSpPr>
          <p:spPr>
            <a:xfrm>
              <a:off x="6039500" y="4787600"/>
              <a:ext cx="16137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Current Progress</a:t>
              </a:r>
              <a:endParaRPr sz="1100">
                <a:solidFill>
                  <a:srgbClr val="073763"/>
                </a:solidFill>
                <a:latin typeface="Roboto Slab"/>
                <a:ea typeface="Roboto Slab"/>
                <a:cs typeface="Roboto Slab"/>
                <a:sym typeface="Roboto Slab"/>
              </a:endParaRPr>
            </a:p>
          </p:txBody>
        </p:sp>
        <p:sp>
          <p:nvSpPr>
            <p:cNvPr id="149" name="Google Shape;149;p17"/>
            <p:cNvSpPr txBox="1"/>
            <p:nvPr/>
          </p:nvSpPr>
          <p:spPr>
            <a:xfrm>
              <a:off x="783910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Next Steps</a:t>
              </a:r>
              <a:endParaRPr sz="1100">
                <a:solidFill>
                  <a:srgbClr val="073763"/>
                </a:solidFill>
                <a:latin typeface="Roboto Slab"/>
                <a:ea typeface="Roboto Slab"/>
                <a:cs typeface="Roboto Slab"/>
                <a:sym typeface="Roboto Slab"/>
              </a:endParaRPr>
            </a:p>
          </p:txBody>
        </p:sp>
      </p:grpSp>
      <p:sp>
        <p:nvSpPr>
          <p:cNvPr id="150" name="Google Shape;150;p17"/>
          <p:cNvSpPr txBox="1"/>
          <p:nvPr/>
        </p:nvSpPr>
        <p:spPr>
          <a:xfrm>
            <a:off x="4761325" y="1153900"/>
            <a:ext cx="4040400" cy="11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rgbClr val="F3941A"/>
                </a:solidFill>
                <a:latin typeface="Merriweather"/>
                <a:ea typeface="Merriweather"/>
                <a:cs typeface="Merriweather"/>
                <a:sym typeface="Merriweather"/>
              </a:rPr>
              <a:t>380,000</a:t>
            </a:r>
            <a:endParaRPr b="1" sz="6000">
              <a:solidFill>
                <a:srgbClr val="F3941A"/>
              </a:solidFill>
            </a:endParaRPr>
          </a:p>
        </p:txBody>
      </p:sp>
      <p:sp>
        <p:nvSpPr>
          <p:cNvPr id="151" name="Google Shape;151;p17"/>
          <p:cNvSpPr txBox="1"/>
          <p:nvPr/>
        </p:nvSpPr>
        <p:spPr>
          <a:xfrm>
            <a:off x="424575" y="3732925"/>
            <a:ext cx="3324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73763"/>
                </a:solidFill>
                <a:latin typeface="Roboto Slab"/>
                <a:ea typeface="Roboto Slab"/>
                <a:cs typeface="Roboto Slab"/>
                <a:sym typeface="Roboto Slab"/>
              </a:rPr>
              <a:t>Point of Contact: </a:t>
            </a:r>
            <a:r>
              <a:rPr lang="en" sz="1800">
                <a:solidFill>
                  <a:srgbClr val="609E12"/>
                </a:solidFill>
                <a:latin typeface="Roboto Slab"/>
                <a:ea typeface="Roboto Slab"/>
                <a:cs typeface="Roboto Slab"/>
                <a:sym typeface="Roboto Slab"/>
              </a:rPr>
              <a:t>Jake Erlich</a:t>
            </a:r>
            <a:endParaRPr sz="1800">
              <a:solidFill>
                <a:srgbClr val="609E12"/>
              </a:solidFill>
              <a:latin typeface="Roboto Slab"/>
              <a:ea typeface="Roboto Slab"/>
              <a:cs typeface="Roboto Slab"/>
              <a:sym typeface="Roboto Slab"/>
            </a:endParaRPr>
          </a:p>
        </p:txBody>
      </p:sp>
      <p:cxnSp>
        <p:nvCxnSpPr>
          <p:cNvPr id="152" name="Google Shape;152;p17"/>
          <p:cNvCxnSpPr/>
          <p:nvPr/>
        </p:nvCxnSpPr>
        <p:spPr>
          <a:xfrm flipH="1">
            <a:off x="4497275" y="1431450"/>
            <a:ext cx="12000" cy="2656800"/>
          </a:xfrm>
          <a:prstGeom prst="straightConnector1">
            <a:avLst/>
          </a:prstGeom>
          <a:noFill/>
          <a:ln cap="flat" cmpd="sng" w="28575">
            <a:solidFill>
              <a:srgbClr val="50C238"/>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EFF1ED"/>
        </a:solidFill>
      </p:bgPr>
    </p:bg>
    <p:spTree>
      <p:nvGrpSpPr>
        <p:cNvPr id="156" name="Shape 156"/>
        <p:cNvGrpSpPr/>
        <p:nvPr/>
      </p:nvGrpSpPr>
      <p:grpSpPr>
        <a:xfrm>
          <a:off x="0" y="0"/>
          <a:ext cx="0" cy="0"/>
          <a:chOff x="0" y="0"/>
          <a:chExt cx="0" cy="0"/>
        </a:xfrm>
      </p:grpSpPr>
      <p:pic>
        <p:nvPicPr>
          <p:cNvPr id="157" name="Google Shape;157;p18"/>
          <p:cNvPicPr preferRelativeResize="0"/>
          <p:nvPr/>
        </p:nvPicPr>
        <p:blipFill>
          <a:blip r:embed="rId3">
            <a:alphaModFix/>
          </a:blip>
          <a:stretch>
            <a:fillRect/>
          </a:stretch>
        </p:blipFill>
        <p:spPr>
          <a:xfrm>
            <a:off x="0" y="-400050"/>
            <a:ext cx="9143999" cy="6096000"/>
          </a:xfrm>
          <a:prstGeom prst="rect">
            <a:avLst/>
          </a:prstGeom>
          <a:noFill/>
          <a:ln>
            <a:noFill/>
          </a:ln>
        </p:spPr>
      </p:pic>
      <p:sp>
        <p:nvSpPr>
          <p:cNvPr id="158" name="Google Shape;158;p18"/>
          <p:cNvSpPr/>
          <p:nvPr/>
        </p:nvSpPr>
        <p:spPr>
          <a:xfrm>
            <a:off x="0" y="1062275"/>
            <a:ext cx="9144000" cy="3513600"/>
          </a:xfrm>
          <a:prstGeom prst="rect">
            <a:avLst/>
          </a:prstGeom>
          <a:solidFill>
            <a:srgbClr val="F3FBD5"/>
          </a:solidFill>
          <a:ln cap="flat" cmpd="sng" w="19050">
            <a:solidFill>
              <a:srgbClr val="609E1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3000">
                <a:solidFill>
                  <a:srgbClr val="F3941A"/>
                </a:solidFill>
                <a:latin typeface="Roboto Slab"/>
                <a:ea typeface="Roboto Slab"/>
                <a:cs typeface="Roboto Slab"/>
                <a:sym typeface="Roboto Slab"/>
              </a:rPr>
              <a:t>Problem</a:t>
            </a:r>
            <a:endParaRPr b="1" sz="3000">
              <a:solidFill>
                <a:srgbClr val="F3941A"/>
              </a:solidFill>
              <a:latin typeface="Roboto Slab"/>
              <a:ea typeface="Roboto Slab"/>
              <a:cs typeface="Roboto Slab"/>
              <a:sym typeface="Roboto Slab"/>
            </a:endParaRPr>
          </a:p>
          <a:p>
            <a:pPr indent="0" lvl="0" marL="0" rtl="0" algn="ctr">
              <a:lnSpc>
                <a:spcPct val="115000"/>
              </a:lnSpc>
              <a:spcBef>
                <a:spcPts val="0"/>
              </a:spcBef>
              <a:spcAft>
                <a:spcPts val="0"/>
              </a:spcAft>
              <a:buNone/>
            </a:pPr>
            <a:r>
              <a:t/>
            </a:r>
            <a:endParaRPr b="1" sz="1600">
              <a:solidFill>
                <a:srgbClr val="073763"/>
              </a:solidFill>
              <a:latin typeface="Roboto Slab"/>
              <a:ea typeface="Roboto Slab"/>
              <a:cs typeface="Roboto Slab"/>
              <a:sym typeface="Roboto Slab"/>
            </a:endParaRPr>
          </a:p>
        </p:txBody>
      </p:sp>
      <p:sp>
        <p:nvSpPr>
          <p:cNvPr id="159" name="Google Shape;159;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0" name="Google Shape;160;p18"/>
          <p:cNvSpPr/>
          <p:nvPr/>
        </p:nvSpPr>
        <p:spPr>
          <a:xfrm>
            <a:off x="3369300" y="1886975"/>
            <a:ext cx="2405400" cy="2061600"/>
          </a:xfrm>
          <a:prstGeom prst="rect">
            <a:avLst/>
          </a:prstGeom>
          <a:solidFill>
            <a:srgbClr val="F3FBD5"/>
          </a:solidFill>
          <a:ln cap="flat" cmpd="sng" w="38100">
            <a:solidFill>
              <a:srgbClr val="609E1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rgbClr val="073763"/>
                </a:solidFill>
                <a:latin typeface="Roboto Slab"/>
                <a:ea typeface="Roboto Slab"/>
                <a:cs typeface="Roboto Slab"/>
                <a:sym typeface="Roboto Slab"/>
              </a:rPr>
              <a:t>These communities are deprived of access to health services because of </a:t>
            </a:r>
            <a:r>
              <a:rPr b="1" lang="en" sz="1800">
                <a:solidFill>
                  <a:srgbClr val="073763"/>
                </a:solidFill>
                <a:latin typeface="Roboto Slab"/>
                <a:ea typeface="Roboto Slab"/>
                <a:cs typeface="Roboto Slab"/>
                <a:sym typeface="Roboto Slab"/>
              </a:rPr>
              <a:t>food insecurity.</a:t>
            </a:r>
            <a:r>
              <a:rPr lang="en" sz="1800">
                <a:solidFill>
                  <a:srgbClr val="073763"/>
                </a:solidFill>
                <a:latin typeface="Roboto Slab"/>
                <a:ea typeface="Roboto Slab"/>
                <a:cs typeface="Roboto Slab"/>
                <a:sym typeface="Roboto Slab"/>
              </a:rPr>
              <a:t> </a:t>
            </a:r>
            <a:endParaRPr b="1" sz="2000">
              <a:solidFill>
                <a:srgbClr val="073763"/>
              </a:solidFill>
              <a:latin typeface="Roboto Slab"/>
              <a:ea typeface="Roboto Slab"/>
              <a:cs typeface="Roboto Slab"/>
              <a:sym typeface="Roboto Slab"/>
            </a:endParaRPr>
          </a:p>
        </p:txBody>
      </p:sp>
      <p:sp>
        <p:nvSpPr>
          <p:cNvPr id="161" name="Google Shape;161;p18"/>
          <p:cNvSpPr/>
          <p:nvPr/>
        </p:nvSpPr>
        <p:spPr>
          <a:xfrm>
            <a:off x="373763" y="1861775"/>
            <a:ext cx="2405400" cy="2112000"/>
          </a:xfrm>
          <a:prstGeom prst="rect">
            <a:avLst/>
          </a:prstGeom>
          <a:solidFill>
            <a:srgbClr val="F3FBD5"/>
          </a:solidFill>
          <a:ln cap="flat" cmpd="sng" w="38100">
            <a:solidFill>
              <a:srgbClr val="609E1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rgbClr val="073763"/>
                </a:solidFill>
                <a:latin typeface="Roboto Slab"/>
                <a:ea typeface="Roboto Slab"/>
                <a:cs typeface="Roboto Slab"/>
                <a:sym typeface="Roboto Slab"/>
              </a:rPr>
              <a:t>Food insecure communities are being pushed out of neighborhoods due to </a:t>
            </a:r>
            <a:r>
              <a:rPr b="1" lang="en" sz="1800">
                <a:solidFill>
                  <a:srgbClr val="073763"/>
                </a:solidFill>
                <a:latin typeface="Roboto Slab"/>
                <a:ea typeface="Roboto Slab"/>
                <a:cs typeface="Roboto Slab"/>
                <a:sym typeface="Roboto Slab"/>
              </a:rPr>
              <a:t>gentrification</a:t>
            </a:r>
            <a:r>
              <a:rPr lang="en" sz="1800">
                <a:solidFill>
                  <a:srgbClr val="073763"/>
                </a:solidFill>
                <a:latin typeface="Roboto Slab"/>
                <a:ea typeface="Roboto Slab"/>
                <a:cs typeface="Roboto Slab"/>
                <a:sym typeface="Roboto Slab"/>
              </a:rPr>
              <a:t>.</a:t>
            </a:r>
            <a:endParaRPr b="1" sz="1800">
              <a:solidFill>
                <a:srgbClr val="073763"/>
              </a:solidFill>
              <a:latin typeface="Roboto Slab"/>
              <a:ea typeface="Roboto Slab"/>
              <a:cs typeface="Roboto Slab"/>
              <a:sym typeface="Roboto Slab"/>
            </a:endParaRPr>
          </a:p>
        </p:txBody>
      </p:sp>
      <p:sp>
        <p:nvSpPr>
          <p:cNvPr id="162" name="Google Shape;162;p18"/>
          <p:cNvSpPr/>
          <p:nvPr/>
        </p:nvSpPr>
        <p:spPr>
          <a:xfrm>
            <a:off x="6364838" y="1886975"/>
            <a:ext cx="2405400" cy="2061600"/>
          </a:xfrm>
          <a:prstGeom prst="rect">
            <a:avLst/>
          </a:prstGeom>
          <a:solidFill>
            <a:srgbClr val="F3FBD5"/>
          </a:solidFill>
          <a:ln cap="flat" cmpd="sng" w="38100">
            <a:solidFill>
              <a:srgbClr val="609E1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rgbClr val="073763"/>
                </a:solidFill>
                <a:latin typeface="Roboto Slab"/>
                <a:ea typeface="Roboto Slab"/>
                <a:cs typeface="Roboto Slab"/>
                <a:sym typeface="Roboto Slab"/>
              </a:rPr>
              <a:t>CAFB wants to </a:t>
            </a:r>
            <a:r>
              <a:rPr b="1" lang="en" sz="1800">
                <a:solidFill>
                  <a:srgbClr val="073763"/>
                </a:solidFill>
                <a:latin typeface="Roboto Slab"/>
                <a:ea typeface="Roboto Slab"/>
                <a:cs typeface="Roboto Slab"/>
                <a:sym typeface="Roboto Slab"/>
              </a:rPr>
              <a:t>optimize their impact</a:t>
            </a:r>
            <a:r>
              <a:rPr lang="en" sz="1800">
                <a:solidFill>
                  <a:srgbClr val="073763"/>
                </a:solidFill>
                <a:latin typeface="Roboto Slab"/>
                <a:ea typeface="Roboto Slab"/>
                <a:cs typeface="Roboto Slab"/>
                <a:sym typeface="Roboto Slab"/>
              </a:rPr>
              <a:t> in the most opportunistic neighborhoods.</a:t>
            </a:r>
            <a:endParaRPr b="1" sz="1800">
              <a:solidFill>
                <a:srgbClr val="073763"/>
              </a:solidFill>
              <a:latin typeface="Roboto Slab"/>
              <a:ea typeface="Roboto Slab"/>
              <a:cs typeface="Roboto Slab"/>
              <a:sym typeface="Roboto Slab"/>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3365C"/>
        </a:solidFill>
      </p:bgPr>
    </p:bg>
    <p:spTree>
      <p:nvGrpSpPr>
        <p:cNvPr id="166" name="Shape 166"/>
        <p:cNvGrpSpPr/>
        <p:nvPr/>
      </p:nvGrpSpPr>
      <p:grpSpPr>
        <a:xfrm>
          <a:off x="0" y="0"/>
          <a:ext cx="0" cy="0"/>
          <a:chOff x="0" y="0"/>
          <a:chExt cx="0" cy="0"/>
        </a:xfrm>
      </p:grpSpPr>
      <p:sp>
        <p:nvSpPr>
          <p:cNvPr id="167" name="Google Shape;167;p19"/>
          <p:cNvSpPr/>
          <p:nvPr/>
        </p:nvSpPr>
        <p:spPr>
          <a:xfrm>
            <a:off x="6085397" y="2272555"/>
            <a:ext cx="1120500" cy="1144200"/>
          </a:xfrm>
          <a:prstGeom prst="ellipse">
            <a:avLst/>
          </a:prstGeom>
          <a:solidFill>
            <a:srgbClr val="F3FBD5"/>
          </a:solidFill>
          <a:ln cap="flat" cmpd="sng" w="28575">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txBox="1"/>
          <p:nvPr>
            <p:ph idx="4294967295" type="title"/>
          </p:nvPr>
        </p:nvSpPr>
        <p:spPr>
          <a:xfrm>
            <a:off x="157700" y="1861400"/>
            <a:ext cx="4682400" cy="7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3FBD5"/>
                </a:solidFill>
              </a:rPr>
              <a:t>Tasks</a:t>
            </a:r>
            <a:endParaRPr sz="3600">
              <a:solidFill>
                <a:srgbClr val="F3FBD5"/>
              </a:solidFill>
            </a:endParaRPr>
          </a:p>
        </p:txBody>
      </p:sp>
      <p:sp>
        <p:nvSpPr>
          <p:cNvPr id="169" name="Google Shape;16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cxnSp>
        <p:nvCxnSpPr>
          <p:cNvPr id="170" name="Google Shape;170;p19"/>
          <p:cNvCxnSpPr/>
          <p:nvPr/>
        </p:nvCxnSpPr>
        <p:spPr>
          <a:xfrm>
            <a:off x="0" y="2838650"/>
            <a:ext cx="6400800" cy="12000"/>
          </a:xfrm>
          <a:prstGeom prst="straightConnector1">
            <a:avLst/>
          </a:prstGeom>
          <a:noFill/>
          <a:ln cap="flat" cmpd="sng" w="38100">
            <a:solidFill>
              <a:srgbClr val="F3FBD5"/>
            </a:solidFill>
            <a:prstDash val="solid"/>
            <a:round/>
            <a:headEnd len="med" w="med" type="none"/>
            <a:tailEnd len="med" w="med" type="none"/>
          </a:ln>
        </p:spPr>
      </p:cxnSp>
      <p:cxnSp>
        <p:nvCxnSpPr>
          <p:cNvPr id="171" name="Google Shape;171;p19"/>
          <p:cNvCxnSpPr>
            <a:stCxn id="172" idx="6"/>
          </p:cNvCxnSpPr>
          <p:nvPr/>
        </p:nvCxnSpPr>
        <p:spPr>
          <a:xfrm flipH="1" rot="10800000">
            <a:off x="7727400" y="2838650"/>
            <a:ext cx="1443600" cy="6000"/>
          </a:xfrm>
          <a:prstGeom prst="straightConnector1">
            <a:avLst/>
          </a:prstGeom>
          <a:noFill/>
          <a:ln cap="flat" cmpd="sng" w="38100">
            <a:solidFill>
              <a:srgbClr val="F3FBD5"/>
            </a:solidFill>
            <a:prstDash val="solid"/>
            <a:round/>
            <a:headEnd len="med" w="med" type="none"/>
            <a:tailEnd len="med" w="med" type="none"/>
          </a:ln>
        </p:spPr>
      </p:cxnSp>
      <p:sp>
        <p:nvSpPr>
          <p:cNvPr id="172" name="Google Shape;172;p19"/>
          <p:cNvSpPr/>
          <p:nvPr/>
        </p:nvSpPr>
        <p:spPr>
          <a:xfrm>
            <a:off x="7521300" y="2741600"/>
            <a:ext cx="206100" cy="206100"/>
          </a:xfrm>
          <a:prstGeom prst="ellipse">
            <a:avLst/>
          </a:prstGeom>
          <a:noFill/>
          <a:ln cap="flat" cmpd="sng" w="38100">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3" name="Google Shape;173;p19"/>
          <p:cNvPicPr preferRelativeResize="0"/>
          <p:nvPr/>
        </p:nvPicPr>
        <p:blipFill>
          <a:blip r:embed="rId3">
            <a:alphaModFix/>
          </a:blip>
          <a:stretch>
            <a:fillRect/>
          </a:stretch>
        </p:blipFill>
        <p:spPr>
          <a:xfrm>
            <a:off x="6212844" y="2408848"/>
            <a:ext cx="865600" cy="865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0"/>
          <p:cNvSpPr/>
          <p:nvPr/>
        </p:nvSpPr>
        <p:spPr>
          <a:xfrm>
            <a:off x="444050" y="2996975"/>
            <a:ext cx="2409900" cy="1732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rgbClr val="073763"/>
                </a:solidFill>
                <a:latin typeface="Roboto Slab"/>
                <a:ea typeface="Roboto Slab"/>
                <a:cs typeface="Roboto Slab"/>
                <a:sym typeface="Roboto Slab"/>
              </a:rPr>
              <a:t>Predict</a:t>
            </a:r>
            <a:r>
              <a:rPr lang="en" sz="1600">
                <a:solidFill>
                  <a:srgbClr val="073763"/>
                </a:solidFill>
                <a:latin typeface="Roboto Slab"/>
                <a:ea typeface="Roboto Slab"/>
                <a:cs typeface="Roboto Slab"/>
                <a:sym typeface="Roboto Slab"/>
              </a:rPr>
              <a:t> </a:t>
            </a:r>
            <a:r>
              <a:rPr b="1" lang="en" sz="1600">
                <a:solidFill>
                  <a:srgbClr val="073763"/>
                </a:solidFill>
                <a:latin typeface="Roboto Slab"/>
                <a:ea typeface="Roboto Slab"/>
                <a:cs typeface="Roboto Slab"/>
                <a:sym typeface="Roboto Slab"/>
              </a:rPr>
              <a:t>density shifts </a:t>
            </a:r>
            <a:r>
              <a:rPr lang="en" sz="1600">
                <a:solidFill>
                  <a:srgbClr val="073763"/>
                </a:solidFill>
                <a:latin typeface="Roboto Slab"/>
                <a:ea typeface="Roboto Slab"/>
                <a:cs typeface="Roboto Slab"/>
                <a:sym typeface="Roboto Slab"/>
              </a:rPr>
              <a:t>in food insecurity due to gentrification of DMV neighborhoods.</a:t>
            </a:r>
            <a:endParaRPr sz="1600">
              <a:solidFill>
                <a:srgbClr val="073763"/>
              </a:solidFill>
              <a:latin typeface="Roboto Slab"/>
              <a:ea typeface="Roboto Slab"/>
              <a:cs typeface="Roboto Slab"/>
              <a:sym typeface="Roboto Slab"/>
            </a:endParaRPr>
          </a:p>
          <a:p>
            <a:pPr indent="0" lvl="0" marL="0" rtl="0" algn="ctr">
              <a:lnSpc>
                <a:spcPct val="115000"/>
              </a:lnSpc>
              <a:spcBef>
                <a:spcPts val="0"/>
              </a:spcBef>
              <a:spcAft>
                <a:spcPts val="0"/>
              </a:spcAft>
              <a:buNone/>
            </a:pPr>
            <a:r>
              <a:t/>
            </a:r>
            <a:endParaRPr sz="1600">
              <a:solidFill>
                <a:srgbClr val="073763"/>
              </a:solidFill>
              <a:latin typeface="Roboto Slab"/>
              <a:ea typeface="Roboto Slab"/>
              <a:cs typeface="Roboto Slab"/>
              <a:sym typeface="Roboto Slab"/>
            </a:endParaRPr>
          </a:p>
        </p:txBody>
      </p:sp>
      <p:sp>
        <p:nvSpPr>
          <p:cNvPr id="179" name="Google Shape;179;p20"/>
          <p:cNvSpPr/>
          <p:nvPr/>
        </p:nvSpPr>
        <p:spPr>
          <a:xfrm>
            <a:off x="3069729" y="2827250"/>
            <a:ext cx="2952900" cy="1732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rgbClr val="073763"/>
                </a:solidFill>
                <a:latin typeface="Roboto Slab"/>
                <a:ea typeface="Roboto Slab"/>
                <a:cs typeface="Roboto Slab"/>
                <a:sym typeface="Roboto Slab"/>
              </a:rPr>
              <a:t>Find opportunities for CAFB expansion</a:t>
            </a:r>
            <a:r>
              <a:rPr lang="en" sz="1600">
                <a:solidFill>
                  <a:srgbClr val="073763"/>
                </a:solidFill>
                <a:latin typeface="Roboto Slab"/>
                <a:ea typeface="Roboto Slab"/>
                <a:cs typeface="Roboto Slab"/>
                <a:sym typeface="Roboto Slab"/>
              </a:rPr>
              <a:t> in identified federal opportunity zones. </a:t>
            </a:r>
            <a:endParaRPr sz="1600">
              <a:solidFill>
                <a:srgbClr val="073763"/>
              </a:solidFill>
              <a:latin typeface="Roboto Slab"/>
              <a:ea typeface="Roboto Slab"/>
              <a:cs typeface="Roboto Slab"/>
              <a:sym typeface="Roboto Slab"/>
            </a:endParaRPr>
          </a:p>
          <a:p>
            <a:pPr indent="0" lvl="0" marL="0" rtl="0" algn="l">
              <a:spcBef>
                <a:spcPts val="0"/>
              </a:spcBef>
              <a:spcAft>
                <a:spcPts val="0"/>
              </a:spcAft>
              <a:buNone/>
            </a:pPr>
            <a:r>
              <a:t/>
            </a:r>
            <a:endParaRPr>
              <a:solidFill>
                <a:srgbClr val="073763"/>
              </a:solidFill>
            </a:endParaRPr>
          </a:p>
        </p:txBody>
      </p:sp>
      <p:sp>
        <p:nvSpPr>
          <p:cNvPr id="180" name="Google Shape;180;p20"/>
          <p:cNvSpPr/>
          <p:nvPr/>
        </p:nvSpPr>
        <p:spPr>
          <a:xfrm>
            <a:off x="6238375" y="2753175"/>
            <a:ext cx="2642700" cy="1732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rgbClr val="073763"/>
                </a:solidFill>
                <a:latin typeface="Roboto Slab"/>
                <a:ea typeface="Roboto Slab"/>
                <a:cs typeface="Roboto Slab"/>
                <a:sym typeface="Roboto Slab"/>
              </a:rPr>
              <a:t>  </a:t>
            </a:r>
            <a:r>
              <a:rPr b="1" lang="en" sz="1600">
                <a:solidFill>
                  <a:srgbClr val="073763"/>
                </a:solidFill>
                <a:latin typeface="Roboto Slab"/>
                <a:ea typeface="Roboto Slab"/>
                <a:cs typeface="Roboto Slab"/>
                <a:sym typeface="Roboto Slab"/>
              </a:rPr>
              <a:t>Expand CAFB partnerships </a:t>
            </a:r>
            <a:r>
              <a:rPr lang="en" sz="1600">
                <a:solidFill>
                  <a:srgbClr val="073763"/>
                </a:solidFill>
                <a:latin typeface="Roboto Slab"/>
                <a:ea typeface="Roboto Slab"/>
                <a:cs typeface="Roboto Slab"/>
                <a:sym typeface="Roboto Slab"/>
              </a:rPr>
              <a:t>with healthcare facilities in </a:t>
            </a:r>
            <a:br>
              <a:rPr lang="en" sz="1600">
                <a:solidFill>
                  <a:srgbClr val="073763"/>
                </a:solidFill>
                <a:latin typeface="Roboto Slab"/>
                <a:ea typeface="Roboto Slab"/>
                <a:cs typeface="Roboto Slab"/>
                <a:sym typeface="Roboto Slab"/>
              </a:rPr>
            </a:br>
            <a:r>
              <a:rPr lang="en" sz="1600">
                <a:solidFill>
                  <a:srgbClr val="073763"/>
                </a:solidFill>
                <a:latin typeface="Roboto Slab"/>
                <a:ea typeface="Roboto Slab"/>
                <a:cs typeface="Roboto Slab"/>
                <a:sym typeface="Roboto Slab"/>
              </a:rPr>
              <a:t>DC, MD, and VA.</a:t>
            </a:r>
            <a:endParaRPr sz="1600">
              <a:solidFill>
                <a:srgbClr val="073763"/>
              </a:solidFill>
              <a:latin typeface="Roboto Slab"/>
              <a:ea typeface="Roboto Slab"/>
              <a:cs typeface="Roboto Slab"/>
              <a:sym typeface="Roboto Slab"/>
            </a:endParaRPr>
          </a:p>
        </p:txBody>
      </p:sp>
      <p:sp>
        <p:nvSpPr>
          <p:cNvPr id="181" name="Google Shape;181;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2" name="Google Shape;18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73763"/>
                </a:solidFill>
              </a:rPr>
              <a:t>Tasks </a:t>
            </a:r>
            <a:r>
              <a:rPr lang="en"/>
              <a:t>&amp;</a:t>
            </a:r>
            <a:r>
              <a:rPr lang="en">
                <a:solidFill>
                  <a:srgbClr val="073763"/>
                </a:solidFill>
              </a:rPr>
              <a:t> Data </a:t>
            </a:r>
            <a:r>
              <a:rPr lang="en"/>
              <a:t>Plan</a:t>
            </a:r>
            <a:endParaRPr>
              <a:solidFill>
                <a:srgbClr val="073763"/>
              </a:solidFill>
            </a:endParaRPr>
          </a:p>
        </p:txBody>
      </p:sp>
      <p:pic>
        <p:nvPicPr>
          <p:cNvPr id="183" name="Google Shape;183;p20"/>
          <p:cNvPicPr preferRelativeResize="0"/>
          <p:nvPr/>
        </p:nvPicPr>
        <p:blipFill>
          <a:blip r:embed="rId3">
            <a:alphaModFix/>
          </a:blip>
          <a:stretch>
            <a:fillRect/>
          </a:stretch>
        </p:blipFill>
        <p:spPr>
          <a:xfrm>
            <a:off x="782600" y="1421725"/>
            <a:ext cx="1732800" cy="1732800"/>
          </a:xfrm>
          <a:prstGeom prst="rect">
            <a:avLst/>
          </a:prstGeom>
          <a:noFill/>
          <a:ln>
            <a:noFill/>
          </a:ln>
        </p:spPr>
      </p:pic>
      <p:pic>
        <p:nvPicPr>
          <p:cNvPr id="184" name="Google Shape;184;p20"/>
          <p:cNvPicPr preferRelativeResize="0"/>
          <p:nvPr/>
        </p:nvPicPr>
        <p:blipFill>
          <a:blip r:embed="rId4">
            <a:alphaModFix/>
          </a:blip>
          <a:stretch>
            <a:fillRect/>
          </a:stretch>
        </p:blipFill>
        <p:spPr>
          <a:xfrm>
            <a:off x="6862950" y="1421725"/>
            <a:ext cx="1517800" cy="1517800"/>
          </a:xfrm>
          <a:prstGeom prst="rect">
            <a:avLst/>
          </a:prstGeom>
          <a:noFill/>
          <a:ln>
            <a:noFill/>
          </a:ln>
        </p:spPr>
      </p:pic>
      <p:pic>
        <p:nvPicPr>
          <p:cNvPr id="185" name="Google Shape;185;p20"/>
          <p:cNvPicPr preferRelativeResize="0"/>
          <p:nvPr/>
        </p:nvPicPr>
        <p:blipFill>
          <a:blip r:embed="rId5">
            <a:alphaModFix/>
          </a:blip>
          <a:stretch>
            <a:fillRect/>
          </a:stretch>
        </p:blipFill>
        <p:spPr>
          <a:xfrm>
            <a:off x="3776988" y="1311088"/>
            <a:ext cx="1590025" cy="1590025"/>
          </a:xfrm>
          <a:prstGeom prst="rect">
            <a:avLst/>
          </a:prstGeom>
          <a:noFill/>
          <a:ln>
            <a:noFill/>
          </a:ln>
        </p:spPr>
      </p:pic>
      <p:grpSp>
        <p:nvGrpSpPr>
          <p:cNvPr id="186" name="Google Shape;186;p20"/>
          <p:cNvGrpSpPr/>
          <p:nvPr/>
        </p:nvGrpSpPr>
        <p:grpSpPr>
          <a:xfrm>
            <a:off x="257850" y="4551739"/>
            <a:ext cx="8628250" cy="689461"/>
            <a:chOff x="257850" y="4551739"/>
            <a:chExt cx="8628250" cy="689461"/>
          </a:xfrm>
        </p:grpSpPr>
        <p:cxnSp>
          <p:nvCxnSpPr>
            <p:cNvPr id="187" name="Google Shape;187;p20"/>
            <p:cNvCxnSpPr>
              <a:stCxn id="188" idx="2"/>
              <a:endCxn id="189" idx="6"/>
            </p:cNvCxnSpPr>
            <p:nvPr/>
          </p:nvCxnSpPr>
          <p:spPr>
            <a:xfrm>
              <a:off x="619510" y="4714789"/>
              <a:ext cx="7905000" cy="0"/>
            </a:xfrm>
            <a:prstGeom prst="straightConnector1">
              <a:avLst/>
            </a:prstGeom>
            <a:noFill/>
            <a:ln cap="flat" cmpd="sng" w="28575">
              <a:solidFill>
                <a:srgbClr val="073763"/>
              </a:solidFill>
              <a:prstDash val="solid"/>
              <a:round/>
              <a:headEnd len="med" w="med" type="none"/>
              <a:tailEnd len="med" w="med" type="none"/>
            </a:ln>
          </p:spPr>
        </p:cxnSp>
        <p:sp>
          <p:nvSpPr>
            <p:cNvPr id="189" name="Google Shape;189;p20"/>
            <p:cNvSpPr/>
            <p:nvPr/>
          </p:nvSpPr>
          <p:spPr>
            <a:xfrm>
              <a:off x="8200745"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3651999" y="4551739"/>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2135742" y="4551740"/>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619510" y="4551739"/>
              <a:ext cx="323700" cy="326100"/>
            </a:xfrm>
            <a:prstGeom prst="ellipse">
              <a:avLst/>
            </a:prstGeom>
            <a:solidFill>
              <a:srgbClr val="F3941A"/>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6684488" y="4551739"/>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5168256" y="4551740"/>
              <a:ext cx="323700" cy="326100"/>
            </a:xfrm>
            <a:prstGeom prst="ellipse">
              <a:avLst/>
            </a:prstGeom>
            <a:solidFill>
              <a:srgbClr val="F3FBD5"/>
            </a:solidFill>
            <a:ln cap="flat" cmpd="sng" w="2857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txBox="1"/>
            <p:nvPr/>
          </p:nvSpPr>
          <p:spPr>
            <a:xfrm>
              <a:off x="25785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Opportunity</a:t>
              </a:r>
              <a:endParaRPr sz="1100">
                <a:solidFill>
                  <a:srgbClr val="073763"/>
                </a:solidFill>
                <a:latin typeface="Roboto Slab"/>
                <a:ea typeface="Roboto Slab"/>
                <a:cs typeface="Roboto Slab"/>
                <a:sym typeface="Roboto Slab"/>
              </a:endParaRPr>
            </a:p>
          </p:txBody>
        </p:sp>
        <p:sp>
          <p:nvSpPr>
            <p:cNvPr id="195" name="Google Shape;195;p20"/>
            <p:cNvSpPr txBox="1"/>
            <p:nvPr/>
          </p:nvSpPr>
          <p:spPr>
            <a:xfrm>
              <a:off x="1923201" y="4787600"/>
              <a:ext cx="7488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Tasks</a:t>
              </a:r>
              <a:endParaRPr sz="1100">
                <a:solidFill>
                  <a:srgbClr val="073763"/>
                </a:solidFill>
                <a:latin typeface="Roboto Slab"/>
                <a:ea typeface="Roboto Slab"/>
                <a:cs typeface="Roboto Slab"/>
                <a:sym typeface="Roboto Slab"/>
              </a:endParaRPr>
            </a:p>
          </p:txBody>
        </p:sp>
        <p:sp>
          <p:nvSpPr>
            <p:cNvPr id="196" name="Google Shape;196;p20"/>
            <p:cNvSpPr txBox="1"/>
            <p:nvPr/>
          </p:nvSpPr>
          <p:spPr>
            <a:xfrm>
              <a:off x="3471250" y="4787600"/>
              <a:ext cx="6852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Data</a:t>
              </a:r>
              <a:endParaRPr sz="1100">
                <a:solidFill>
                  <a:srgbClr val="073763"/>
                </a:solidFill>
                <a:latin typeface="Roboto Slab"/>
                <a:ea typeface="Roboto Slab"/>
                <a:cs typeface="Roboto Slab"/>
                <a:sym typeface="Roboto Slab"/>
              </a:endParaRPr>
            </a:p>
          </p:txBody>
        </p:sp>
        <p:sp>
          <p:nvSpPr>
            <p:cNvPr id="197" name="Google Shape;197;p20"/>
            <p:cNvSpPr txBox="1"/>
            <p:nvPr/>
          </p:nvSpPr>
          <p:spPr>
            <a:xfrm>
              <a:off x="4806602"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Hypotheses</a:t>
              </a:r>
              <a:endParaRPr sz="1100">
                <a:solidFill>
                  <a:srgbClr val="073763"/>
                </a:solidFill>
                <a:latin typeface="Roboto Slab"/>
                <a:ea typeface="Roboto Slab"/>
                <a:cs typeface="Roboto Slab"/>
                <a:sym typeface="Roboto Slab"/>
              </a:endParaRPr>
            </a:p>
          </p:txBody>
        </p:sp>
        <p:sp>
          <p:nvSpPr>
            <p:cNvPr id="198" name="Google Shape;198;p20"/>
            <p:cNvSpPr txBox="1"/>
            <p:nvPr/>
          </p:nvSpPr>
          <p:spPr>
            <a:xfrm>
              <a:off x="6039500" y="4787600"/>
              <a:ext cx="16137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Current Progress</a:t>
              </a:r>
              <a:endParaRPr sz="1100">
                <a:solidFill>
                  <a:srgbClr val="073763"/>
                </a:solidFill>
                <a:latin typeface="Roboto Slab"/>
                <a:ea typeface="Roboto Slab"/>
                <a:cs typeface="Roboto Slab"/>
                <a:sym typeface="Roboto Slab"/>
              </a:endParaRPr>
            </a:p>
          </p:txBody>
        </p:sp>
        <p:sp>
          <p:nvSpPr>
            <p:cNvPr id="199" name="Google Shape;199;p20"/>
            <p:cNvSpPr txBox="1"/>
            <p:nvPr/>
          </p:nvSpPr>
          <p:spPr>
            <a:xfrm>
              <a:off x="7839100" y="4787600"/>
              <a:ext cx="10470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73763"/>
                  </a:solidFill>
                  <a:latin typeface="Roboto Slab"/>
                  <a:ea typeface="Roboto Slab"/>
                  <a:cs typeface="Roboto Slab"/>
                  <a:sym typeface="Roboto Slab"/>
                </a:rPr>
                <a:t>Next Steps</a:t>
              </a:r>
              <a:endParaRPr sz="1100">
                <a:solidFill>
                  <a:srgbClr val="073763"/>
                </a:solidFill>
                <a:latin typeface="Roboto Slab"/>
                <a:ea typeface="Roboto Slab"/>
                <a:cs typeface="Roboto Slab"/>
                <a:sym typeface="Roboto Slab"/>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3365C"/>
        </a:solidFill>
      </p:bgPr>
    </p:bg>
    <p:spTree>
      <p:nvGrpSpPr>
        <p:cNvPr id="203" name="Shape 203"/>
        <p:cNvGrpSpPr/>
        <p:nvPr/>
      </p:nvGrpSpPr>
      <p:grpSpPr>
        <a:xfrm>
          <a:off x="0" y="0"/>
          <a:ext cx="0" cy="0"/>
          <a:chOff x="0" y="0"/>
          <a:chExt cx="0" cy="0"/>
        </a:xfrm>
      </p:grpSpPr>
      <p:sp>
        <p:nvSpPr>
          <p:cNvPr id="204" name="Google Shape;204;p21"/>
          <p:cNvSpPr/>
          <p:nvPr/>
        </p:nvSpPr>
        <p:spPr>
          <a:xfrm>
            <a:off x="6085397" y="2272555"/>
            <a:ext cx="1120500" cy="1144200"/>
          </a:xfrm>
          <a:prstGeom prst="ellipse">
            <a:avLst/>
          </a:prstGeom>
          <a:solidFill>
            <a:srgbClr val="F3FBD5"/>
          </a:solidFill>
          <a:ln cap="flat" cmpd="sng" w="28575">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txBox="1"/>
          <p:nvPr>
            <p:ph idx="4294967295" type="title"/>
          </p:nvPr>
        </p:nvSpPr>
        <p:spPr>
          <a:xfrm>
            <a:off x="157700" y="1861400"/>
            <a:ext cx="4682400" cy="7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3FBD5"/>
                </a:solidFill>
              </a:rPr>
              <a:t>Data Sources &amp; Plan</a:t>
            </a:r>
            <a:endParaRPr sz="3600">
              <a:solidFill>
                <a:srgbClr val="F3FBD5"/>
              </a:solidFill>
            </a:endParaRPr>
          </a:p>
        </p:txBody>
      </p:sp>
      <p:sp>
        <p:nvSpPr>
          <p:cNvPr id="206" name="Google Shape;206;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cxnSp>
        <p:nvCxnSpPr>
          <p:cNvPr id="207" name="Google Shape;207;p21"/>
          <p:cNvCxnSpPr/>
          <p:nvPr/>
        </p:nvCxnSpPr>
        <p:spPr>
          <a:xfrm>
            <a:off x="0" y="2838650"/>
            <a:ext cx="6400800" cy="12000"/>
          </a:xfrm>
          <a:prstGeom prst="straightConnector1">
            <a:avLst/>
          </a:prstGeom>
          <a:noFill/>
          <a:ln cap="flat" cmpd="sng" w="38100">
            <a:solidFill>
              <a:srgbClr val="F3FBD5"/>
            </a:solidFill>
            <a:prstDash val="solid"/>
            <a:round/>
            <a:headEnd len="med" w="med" type="none"/>
            <a:tailEnd len="med" w="med" type="none"/>
          </a:ln>
        </p:spPr>
      </p:cxnSp>
      <p:cxnSp>
        <p:nvCxnSpPr>
          <p:cNvPr id="208" name="Google Shape;208;p21"/>
          <p:cNvCxnSpPr>
            <a:stCxn id="209" idx="6"/>
          </p:cNvCxnSpPr>
          <p:nvPr/>
        </p:nvCxnSpPr>
        <p:spPr>
          <a:xfrm flipH="1" rot="10800000">
            <a:off x="7727400" y="2838650"/>
            <a:ext cx="1443600" cy="6000"/>
          </a:xfrm>
          <a:prstGeom prst="straightConnector1">
            <a:avLst/>
          </a:prstGeom>
          <a:noFill/>
          <a:ln cap="flat" cmpd="sng" w="38100">
            <a:solidFill>
              <a:srgbClr val="F3FBD5"/>
            </a:solidFill>
            <a:prstDash val="solid"/>
            <a:round/>
            <a:headEnd len="med" w="med" type="none"/>
            <a:tailEnd len="med" w="med" type="none"/>
          </a:ln>
        </p:spPr>
      </p:cxnSp>
      <p:sp>
        <p:nvSpPr>
          <p:cNvPr id="209" name="Google Shape;209;p21"/>
          <p:cNvSpPr/>
          <p:nvPr/>
        </p:nvSpPr>
        <p:spPr>
          <a:xfrm>
            <a:off x="7521300" y="2741600"/>
            <a:ext cx="206100" cy="206100"/>
          </a:xfrm>
          <a:prstGeom prst="ellipse">
            <a:avLst/>
          </a:prstGeom>
          <a:noFill/>
          <a:ln cap="flat" cmpd="sng" w="38100">
            <a:solidFill>
              <a:srgbClr val="F3F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0" name="Google Shape;210;p21"/>
          <p:cNvPicPr preferRelativeResize="0"/>
          <p:nvPr/>
        </p:nvPicPr>
        <p:blipFill>
          <a:blip r:embed="rId3">
            <a:alphaModFix/>
          </a:blip>
          <a:stretch>
            <a:fillRect/>
          </a:stretch>
        </p:blipFill>
        <p:spPr>
          <a:xfrm>
            <a:off x="6247399" y="2443399"/>
            <a:ext cx="796500" cy="796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